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75" r:id="rId3"/>
    <p:sldId id="283" r:id="rId4"/>
    <p:sldId id="259" r:id="rId5"/>
    <p:sldId id="282" r:id="rId6"/>
    <p:sldId id="260" r:id="rId7"/>
    <p:sldId id="261" r:id="rId8"/>
    <p:sldId id="262" r:id="rId9"/>
    <p:sldId id="278" r:id="rId10"/>
    <p:sldId id="280" r:id="rId11"/>
    <p:sldId id="279" r:id="rId12"/>
    <p:sldId id="281" r:id="rId13"/>
    <p:sldId id="263" r:id="rId14"/>
    <p:sldId id="264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>
        <p:scale>
          <a:sx n="66" d="100"/>
          <a:sy n="66" d="100"/>
        </p:scale>
        <p:origin x="643" y="-37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8B84F-B624-4592-9CDA-27776C2BA66D}" type="datetimeFigureOut">
              <a:rPr lang="es-ES" smtClean="0"/>
              <a:pPr/>
              <a:t>15/09/2020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D2C3D-479E-4CD8-A77E-184E1BCDF7A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3408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/>
              <a:t>Para más datos curiosos sobre la vida de los creadores de las herramientas que estudiamos leer: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/>
              <a:t>Rodríguez, E. (2005, 11 de marzo). Estadística y psicología: Análisis histórico de la inferencia estadística.</a:t>
            </a:r>
            <a:r>
              <a:rPr lang="es-ES" i="1" dirty="0" smtClean="0"/>
              <a:t> Revista PsicologiaCientifica.com</a:t>
            </a:r>
            <a:r>
              <a:rPr lang="es-ES" dirty="0" smtClean="0"/>
              <a:t>, 7(4). Disponible en: http://www.psicologiacientifica.com/estadistica-y-psicologia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04C82-D33E-4DA9-9EE1-A9C23A420E59}" type="slidenum">
              <a:rPr lang="es-ES" smtClean="0">
                <a:solidFill>
                  <a:prstClr val="black"/>
                </a:solidFill>
              </a:rPr>
              <a:pPr/>
              <a:t>22</a:t>
            </a:fld>
            <a:endParaRPr lang="es-E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731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138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79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30D99-AF9A-4B50-94A7-FC44B000E4C9}" type="slidenum">
              <a:rPr lang="es-ES" altLang="es-E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s-ES" alt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1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35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479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73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10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11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67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0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58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15/09/2020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45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A:_REN.WPG" TargetMode="External"/><Relationship Id="rId7" Type="http://schemas.openxmlformats.org/officeDocument/2006/relationships/image" Target="../media/image14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A:_EST.WPG" TargetMode="Externa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4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A:_HAB.WPG" TargetMode="External"/><Relationship Id="rId7" Type="http://schemas.openxmlformats.org/officeDocument/2006/relationships/image" Target="A:_REN.WPG" TargetMode="Externa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A:_ESTR.WPG" TargetMode="External"/><Relationship Id="rId4" Type="http://schemas.openxmlformats.org/officeDocument/2006/relationships/image" Target="../media/image6.wmf"/><Relationship Id="rId9" Type="http://schemas.openxmlformats.org/officeDocument/2006/relationships/image" Target="A:_EST.W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>
          <a:xfrm>
            <a:off x="1907704" y="5157192"/>
            <a:ext cx="6410573" cy="125677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b="1" dirty="0" smtClean="0"/>
          </a:p>
          <a:p>
            <a:pPr marL="45720" indent="0" algn="r">
              <a:buNone/>
            </a:pPr>
            <a:r>
              <a:rPr lang="es-ES" b="1" dirty="0" smtClean="0"/>
              <a:t>UNIDAD 3</a:t>
            </a:r>
          </a:p>
          <a:p>
            <a:pPr marL="45720" indent="0" algn="r">
              <a:buNone/>
            </a:pPr>
            <a:r>
              <a:rPr lang="es-ES" b="1" dirty="0" smtClean="0"/>
              <a:t>Segunda Parte</a:t>
            </a:r>
            <a:endParaRPr lang="es-ES" b="1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17581" y="3132290"/>
            <a:ext cx="7175351" cy="179316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l">
              <a:buFont typeface="Georgia" pitchFamily="18" charset="0"/>
              <a:buNone/>
            </a:pPr>
            <a:r>
              <a:rPr lang="es-ES" dirty="0" smtClean="0"/>
              <a:t>ESTADÍSTICA </a:t>
            </a:r>
            <a:br>
              <a:rPr lang="es-ES" dirty="0" smtClean="0"/>
            </a:br>
            <a:r>
              <a:rPr lang="es-ES" dirty="0" smtClean="0"/>
              <a:t>CÁTEDRA I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99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863756" y="6021388"/>
            <a:ext cx="3744985" cy="114300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Covarianza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62271" y="332656"/>
            <a:ext cx="784887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 smtClean="0"/>
              <a:t>	En una relación aproximadamente lineal creciente, la mayoría de los puntos se desplegarán entre el primero y el tercer cuadrantes; por lo que habrá un predominio de productos positivos sobre los negativos y la Covarianza tomará valores más altos positivos.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 smtClean="0"/>
              <a:t>	Si, por el contrario, la relación es lineal decreciente, los puntos se desplegarán más frecuentemente sobre los cuadrantes II y IV y habrá un predominio de productos negativos sobre los positivos, por lo que la covarianza tomará valores más negativos. 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 smtClean="0"/>
              <a:t>	Si los puntos no presentan una estructura particular (independencia) o tienen una relación curvilínea que no se aproxima a una recta, los puntos se repartirían de manera más o menos equitativa entre los cuatro cuadrantes y la covarianza estaría próxima a cero.</a:t>
            </a: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139488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547664" y="5517232"/>
            <a:ext cx="7349109" cy="114300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Covarianza y Correlación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692696"/>
            <a:ext cx="835292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 smtClean="0"/>
              <a:t>	La Covarianza da idea de la linealidad pero, como índice,  tiene dos inconvenientes para su interpretación y valoración:</a:t>
            </a:r>
          </a:p>
          <a:p>
            <a:endParaRPr lang="es-ES" sz="2200" dirty="0"/>
          </a:p>
          <a:p>
            <a:pPr marL="342900" indent="-342900">
              <a:spcBef>
                <a:spcPts val="1200"/>
              </a:spcBef>
              <a:buAutoNum type="arabicParenR"/>
            </a:pPr>
            <a:r>
              <a:rPr lang="es-ES" sz="2200" dirty="0" smtClean="0"/>
              <a:t>Depende de las unidades de la escala. Por ejemplo, si la covarianza entre estatura (en mts) y peso (en kg) es 0,22, si se cambia de escala a cm y grs, la covarianza es 22000.</a:t>
            </a:r>
          </a:p>
          <a:p>
            <a:pPr marL="342900" indent="-342900">
              <a:spcBef>
                <a:spcPts val="1200"/>
              </a:spcBef>
              <a:buAutoNum type="arabicParenR"/>
            </a:pPr>
            <a:r>
              <a:rPr lang="es-ES" sz="2200" dirty="0" smtClean="0"/>
              <a:t>No hay una cota superior ni inferior (un valor máximo o mínimo contra el cual compararla.</a:t>
            </a:r>
          </a:p>
          <a:p>
            <a:pPr>
              <a:spcBef>
                <a:spcPts val="1200"/>
              </a:spcBef>
            </a:pPr>
            <a:r>
              <a:rPr lang="es-ES" sz="2200" dirty="0" smtClean="0"/>
              <a:t>	Para superar esos inconvenientes se toma la covarianza entre las variables estandarizadas: </a:t>
            </a:r>
            <a:r>
              <a:rPr lang="es-ES" sz="2200" i="1" dirty="0" smtClean="0"/>
              <a:t>Z</a:t>
            </a:r>
            <a:r>
              <a:rPr lang="es-ES" sz="2200" i="1" baseline="-25000" dirty="0" smtClean="0"/>
              <a:t>x</a:t>
            </a:r>
            <a:r>
              <a:rPr lang="es-ES" sz="2200" dirty="0" smtClean="0"/>
              <a:t> y </a:t>
            </a:r>
            <a:r>
              <a:rPr lang="es-ES" sz="2200" i="1" dirty="0" smtClean="0"/>
              <a:t>Z</a:t>
            </a:r>
            <a:r>
              <a:rPr lang="es-ES" sz="2200" i="1" baseline="-25000" dirty="0" smtClean="0"/>
              <a:t>y. </a:t>
            </a:r>
            <a:r>
              <a:rPr lang="es-ES" sz="2200" dirty="0" smtClean="0"/>
              <a:t>De esa manera se obtiene un coeficiente adimensional y acotado entre -1 y 1, el Coeficiente de Correlación Lineal.</a:t>
            </a:r>
            <a:endParaRPr lang="es-ES" sz="2200" baseline="-25000" dirty="0"/>
          </a:p>
        </p:txBody>
      </p:sp>
    </p:spTree>
    <p:extLst>
      <p:ext uri="{BB962C8B-B14F-4D97-AF65-F5344CB8AC3E}">
        <p14:creationId xmlns:p14="http://schemas.microsoft.com/office/powerpoint/2010/main" val="26797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55821281"/>
              </p:ext>
            </p:extLst>
          </p:nvPr>
        </p:nvGraphicFramePr>
        <p:xfrm>
          <a:off x="3458346" y="1052736"/>
          <a:ext cx="2178050" cy="156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Ecuación" r:id="rId3" imgW="850680" imgH="609480" progId="Equation.3">
                  <p:embed/>
                </p:oleObj>
              </mc:Choice>
              <mc:Fallback>
                <p:oleObj name="Ecuación" r:id="rId3" imgW="850680" imgH="609480" progId="Equation.3">
                  <p:embed/>
                  <p:pic>
                    <p:nvPicPr>
                      <p:cNvPr id="0" name="Picture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8346" y="1052736"/>
                        <a:ext cx="2178050" cy="156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DDDD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31716" y="3284984"/>
            <a:ext cx="783131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s-ES" sz="2200" dirty="0">
                <a:solidFill>
                  <a:prstClr val="black"/>
                </a:solidFill>
              </a:rPr>
              <a:t>El signo del Coeficiente de Correlación </a:t>
            </a:r>
            <a:r>
              <a:rPr lang="es-ES" altLang="es-ES" sz="2200" dirty="0" smtClean="0">
                <a:solidFill>
                  <a:prstClr val="black"/>
                </a:solidFill>
              </a:rPr>
              <a:t>Lineal </a:t>
            </a:r>
            <a:r>
              <a:rPr lang="es-ES" altLang="es-ES" sz="2200" i="1" dirty="0">
                <a:solidFill>
                  <a:prstClr val="black"/>
                </a:solidFill>
              </a:rPr>
              <a:t>r</a:t>
            </a:r>
            <a:r>
              <a:rPr lang="es-ES" altLang="es-ES" sz="2200" dirty="0">
                <a:solidFill>
                  <a:prstClr val="black"/>
                </a:solidFill>
              </a:rPr>
              <a:t> de Pearson indica </a:t>
            </a:r>
            <a:r>
              <a:rPr lang="es-ES" altLang="es-ES" sz="2200" dirty="0" smtClean="0">
                <a:solidFill>
                  <a:prstClr val="black"/>
                </a:solidFill>
              </a:rPr>
              <a:t>el </a:t>
            </a:r>
            <a:r>
              <a:rPr lang="es-ES" altLang="es-ES" sz="2200" dirty="0">
                <a:solidFill>
                  <a:prstClr val="black"/>
                </a:solidFill>
              </a:rPr>
              <a:t>sentido de la relación lineal.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9677" y="4945732"/>
            <a:ext cx="8429229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buFont typeface="Georgia" pitchFamily="18" charset="0"/>
              <a:buNone/>
            </a:pPr>
            <a:r>
              <a:rPr lang="es-ES" dirty="0" smtClean="0"/>
              <a:t>Coeficiente de Correlación Lineal </a:t>
            </a:r>
            <a:r>
              <a:rPr lang="es-ES" i="1" dirty="0" smtClean="0"/>
              <a:t>r</a:t>
            </a:r>
            <a:r>
              <a:rPr lang="es-ES" dirty="0" smtClean="0"/>
              <a:t> de Pearson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791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8596" y="500042"/>
            <a:ext cx="81038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 smtClean="0">
                <a:solidFill>
                  <a:prstClr val="black"/>
                </a:solidFill>
              </a:rPr>
              <a:t>	Mide </a:t>
            </a:r>
            <a:r>
              <a:rPr lang="es-ES" sz="2200" dirty="0">
                <a:solidFill>
                  <a:prstClr val="black"/>
                </a:solidFill>
              </a:rPr>
              <a:t>la aproximación de un conjunto de puntos con una función </a:t>
            </a:r>
            <a:r>
              <a:rPr lang="es-ES" sz="2200" dirty="0" smtClean="0">
                <a:solidFill>
                  <a:prstClr val="black"/>
                </a:solidFill>
              </a:rPr>
              <a:t>lineal. </a:t>
            </a:r>
            <a:endParaRPr lang="es-ES" sz="22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00034" y="1412776"/>
            <a:ext cx="80324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 smtClean="0">
                <a:solidFill>
                  <a:prstClr val="black"/>
                </a:solidFill>
              </a:rPr>
              <a:t>	Otorga </a:t>
            </a:r>
            <a:r>
              <a:rPr lang="es-ES" sz="2200" dirty="0">
                <a:solidFill>
                  <a:prstClr val="black"/>
                </a:solidFill>
              </a:rPr>
              <a:t>información sobre el sentido y la intensidad de una relación lineal entre dos variables cuantitativas.</a:t>
            </a:r>
          </a:p>
        </p:txBody>
      </p:sp>
      <p:graphicFrame>
        <p:nvGraphicFramePr>
          <p:cNvPr id="7168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684158"/>
              </p:ext>
            </p:extLst>
          </p:nvPr>
        </p:nvGraphicFramePr>
        <p:xfrm>
          <a:off x="3651843" y="2420888"/>
          <a:ext cx="172878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cuación" r:id="rId3" imgW="672808" imgH="165028" progId="Equation.3">
                  <p:embed/>
                </p:oleObj>
              </mc:Choice>
              <mc:Fallback>
                <p:oleObj name="Ecuación" r:id="rId3" imgW="672808" imgH="165028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843" y="2420888"/>
                        <a:ext cx="172878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DDDDD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571472" y="3212976"/>
            <a:ext cx="79609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 smtClean="0">
                <a:solidFill>
                  <a:prstClr val="black"/>
                </a:solidFill>
              </a:rPr>
              <a:t>	Cuanto </a:t>
            </a:r>
            <a:r>
              <a:rPr lang="es-ES" sz="2200" dirty="0">
                <a:solidFill>
                  <a:prstClr val="black"/>
                </a:solidFill>
              </a:rPr>
              <a:t>más </a:t>
            </a:r>
            <a:r>
              <a:rPr lang="es-ES" sz="2200" dirty="0" smtClean="0">
                <a:solidFill>
                  <a:prstClr val="black"/>
                </a:solidFill>
              </a:rPr>
              <a:t>se aproxime a 1 o a -1, más intensa será</a:t>
            </a:r>
          </a:p>
          <a:p>
            <a:pPr algn="just"/>
            <a:r>
              <a:rPr lang="es-ES" sz="2200" dirty="0" smtClean="0">
                <a:solidFill>
                  <a:prstClr val="black"/>
                </a:solidFill>
              </a:rPr>
              <a:t> </a:t>
            </a:r>
            <a:r>
              <a:rPr lang="es-ES" sz="2200" dirty="0">
                <a:solidFill>
                  <a:prstClr val="black"/>
                </a:solidFill>
              </a:rPr>
              <a:t>la relación</a:t>
            </a:r>
            <a:r>
              <a:rPr lang="es-ES" sz="2200" dirty="0" smtClean="0">
                <a:solidFill>
                  <a:prstClr val="black"/>
                </a:solidFill>
              </a:rPr>
              <a:t>.</a:t>
            </a:r>
          </a:p>
          <a:p>
            <a:r>
              <a:rPr lang="es-ES" sz="2200" dirty="0">
                <a:solidFill>
                  <a:prstClr val="black"/>
                </a:solidFill>
              </a:rPr>
              <a:t/>
            </a:r>
            <a:br>
              <a:rPr lang="es-ES" sz="2200" dirty="0">
                <a:solidFill>
                  <a:prstClr val="black"/>
                </a:solidFill>
              </a:rPr>
            </a:br>
            <a:r>
              <a:rPr lang="es-ES" sz="2200" dirty="0" smtClean="0">
                <a:solidFill>
                  <a:prstClr val="black"/>
                </a:solidFill>
              </a:rPr>
              <a:t>Si  </a:t>
            </a:r>
            <a:r>
              <a:rPr lang="es-ES" sz="2200" i="1" dirty="0" smtClean="0">
                <a:solidFill>
                  <a:prstClr val="black"/>
                </a:solidFill>
              </a:rPr>
              <a:t>r</a:t>
            </a:r>
            <a:r>
              <a:rPr lang="es-ES" sz="2200" dirty="0" smtClean="0">
                <a:solidFill>
                  <a:prstClr val="black"/>
                </a:solidFill>
              </a:rPr>
              <a:t> &gt; 0 </a:t>
            </a:r>
            <a:r>
              <a:rPr lang="es-ES" sz="2200" dirty="0">
                <a:solidFill>
                  <a:prstClr val="black"/>
                </a:solidFill>
              </a:rPr>
              <a:t>la relación </a:t>
            </a:r>
            <a:r>
              <a:rPr lang="es-ES" sz="2200" dirty="0" smtClean="0">
                <a:solidFill>
                  <a:prstClr val="black"/>
                </a:solidFill>
              </a:rPr>
              <a:t>es directa (o creciente).</a:t>
            </a:r>
            <a:r>
              <a:rPr lang="es-ES" sz="2200" dirty="0">
                <a:solidFill>
                  <a:prstClr val="black"/>
                </a:solidFill>
              </a:rPr>
              <a:t/>
            </a:r>
            <a:br>
              <a:rPr lang="es-ES" sz="2200" dirty="0">
                <a:solidFill>
                  <a:prstClr val="black"/>
                </a:solidFill>
              </a:rPr>
            </a:br>
            <a:r>
              <a:rPr lang="es-ES" sz="2200" dirty="0">
                <a:solidFill>
                  <a:prstClr val="black"/>
                </a:solidFill>
              </a:rPr>
              <a:t>Si </a:t>
            </a:r>
            <a:r>
              <a:rPr lang="es-ES" sz="2200" dirty="0" smtClean="0">
                <a:solidFill>
                  <a:prstClr val="black"/>
                </a:solidFill>
              </a:rPr>
              <a:t> </a:t>
            </a:r>
            <a:r>
              <a:rPr lang="es-ES" sz="2200" i="1" dirty="0" smtClean="0">
                <a:solidFill>
                  <a:prstClr val="black"/>
                </a:solidFill>
              </a:rPr>
              <a:t>r</a:t>
            </a:r>
            <a:r>
              <a:rPr lang="es-ES" sz="2200" dirty="0" smtClean="0">
                <a:solidFill>
                  <a:prstClr val="black"/>
                </a:solidFill>
              </a:rPr>
              <a:t> &lt; 0 </a:t>
            </a:r>
            <a:r>
              <a:rPr lang="es-ES" sz="2200" dirty="0">
                <a:solidFill>
                  <a:prstClr val="black"/>
                </a:solidFill>
              </a:rPr>
              <a:t>la relación </a:t>
            </a:r>
            <a:r>
              <a:rPr lang="es-ES" sz="2200" dirty="0" smtClean="0">
                <a:solidFill>
                  <a:prstClr val="black"/>
                </a:solidFill>
              </a:rPr>
              <a:t>es inversa (o decreciente).</a:t>
            </a:r>
            <a:endParaRPr lang="es-ES" sz="22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9677" y="5214958"/>
            <a:ext cx="8429229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buFont typeface="Georgia" pitchFamily="18" charset="0"/>
              <a:buNone/>
            </a:pPr>
            <a:r>
              <a:rPr lang="es-ES" dirty="0" smtClean="0"/>
              <a:t>Coeficiente de Correlación Lineal </a:t>
            </a:r>
            <a:r>
              <a:rPr lang="es-ES" i="1" dirty="0" smtClean="0"/>
              <a:t>r</a:t>
            </a:r>
            <a:r>
              <a:rPr lang="es-ES" dirty="0" smtClean="0"/>
              <a:t> de Pearson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512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12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1272" name="Rectangle 13"/>
          <p:cNvSpPr>
            <a:spLocks noChangeArrowheads="1"/>
          </p:cNvSpPr>
          <p:nvPr/>
        </p:nvSpPr>
        <p:spPr bwMode="auto">
          <a:xfrm>
            <a:off x="89466" y="662072"/>
            <a:ext cx="84849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s-ES_tradnl" altLang="es-ES" sz="1400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s-ES_tradnl" altLang="es-ES" sz="1400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</a:br>
            <a:endParaRPr lang="es-ES" altLang="es-ES" sz="900" dirty="0">
              <a:solidFill>
                <a:srgbClr val="C00000"/>
              </a:solidFill>
              <a:latin typeface="Arial" charset="0"/>
            </a:endParaRPr>
          </a:p>
          <a:p>
            <a:pPr eaLnBrk="0" hangingPunct="0"/>
            <a:r>
              <a:rPr lang="es-ES_tradnl" altLang="es-ES" b="1" i="1" dirty="0">
                <a:solidFill>
                  <a:srgbClr val="002060"/>
                </a:solidFill>
                <a:cs typeface="Times New Roman" pitchFamily="18" charset="0"/>
              </a:rPr>
              <a:t>r</a:t>
            </a:r>
            <a:r>
              <a:rPr lang="es-ES_tradnl" altLang="es-ES" b="1" dirty="0">
                <a:solidFill>
                  <a:srgbClr val="002060"/>
                </a:solidFill>
                <a:cs typeface="Times New Roman" pitchFamily="18" charset="0"/>
              </a:rPr>
              <a:t> = 1</a:t>
            </a:r>
          </a:p>
          <a:p>
            <a:pPr eaLnBrk="0" hangingPunct="0"/>
            <a:endParaRPr lang="es-ES_tradnl" altLang="es-ES" b="1" dirty="0">
              <a:solidFill>
                <a:srgbClr val="C00000"/>
              </a:solidFill>
              <a:cs typeface="Times New Roman" pitchFamily="18" charset="0"/>
            </a:endParaRPr>
          </a:p>
          <a:p>
            <a:pPr eaLnBrk="0" hangingPunct="0"/>
            <a:endParaRPr lang="es-ES" altLang="es-ES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11273" name="Rectangle 15"/>
          <p:cNvSpPr>
            <a:spLocks noChangeArrowheads="1"/>
          </p:cNvSpPr>
          <p:nvPr/>
        </p:nvSpPr>
        <p:spPr bwMode="auto">
          <a:xfrm>
            <a:off x="0" y="2674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1275" name="Rectangle 16"/>
          <p:cNvSpPr>
            <a:spLocks noChangeArrowheads="1"/>
          </p:cNvSpPr>
          <p:nvPr/>
        </p:nvSpPr>
        <p:spPr bwMode="auto">
          <a:xfrm>
            <a:off x="8298508" y="662494"/>
            <a:ext cx="792163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s-ES_tradnl" altLang="es-ES" sz="1400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s-ES_tradnl" altLang="es-ES" sz="1400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</a:br>
            <a:endParaRPr lang="es-ES_tradnl" altLang="es-ES" sz="1400" i="1" dirty="0">
              <a:solidFill>
                <a:srgbClr val="C00000"/>
              </a:solidFill>
              <a:latin typeface="Arial" charset="0"/>
              <a:cs typeface="Times New Roman" pitchFamily="18" charset="0"/>
            </a:endParaRPr>
          </a:p>
          <a:p>
            <a:pPr eaLnBrk="0" hangingPunct="0"/>
            <a:r>
              <a:rPr lang="es-ES_tradnl" altLang="es-ES" b="1" i="1" dirty="0">
                <a:solidFill>
                  <a:srgbClr val="002060"/>
                </a:solidFill>
                <a:cs typeface="Times New Roman" pitchFamily="18" charset="0"/>
              </a:rPr>
              <a:t>r</a:t>
            </a:r>
            <a:r>
              <a:rPr lang="es-ES_tradnl" altLang="es-ES" b="1" dirty="0">
                <a:solidFill>
                  <a:srgbClr val="002060"/>
                </a:solidFill>
                <a:cs typeface="Times New Roman" pitchFamily="18" charset="0"/>
              </a:rPr>
              <a:t> = -1</a:t>
            </a:r>
            <a:r>
              <a:rPr lang="es-ES" altLang="es-ES" b="1" dirty="0">
                <a:solidFill>
                  <a:srgbClr val="002060"/>
                </a:solidFill>
              </a:rPr>
              <a:t> </a:t>
            </a:r>
          </a:p>
          <a:p>
            <a:pPr eaLnBrk="0" hangingPunct="0"/>
            <a:endParaRPr lang="es-ES" altLang="es-ES" b="1" dirty="0">
              <a:solidFill>
                <a:srgbClr val="C00000"/>
              </a:solidFill>
            </a:endParaRPr>
          </a:p>
          <a:p>
            <a:pPr eaLnBrk="0" hangingPunct="0"/>
            <a:endParaRPr lang="es-ES" altLang="es-ES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11277" name="Text Box 18"/>
          <p:cNvSpPr txBox="1">
            <a:spLocks noChangeArrowheads="1"/>
          </p:cNvSpPr>
          <p:nvPr/>
        </p:nvSpPr>
        <p:spPr bwMode="auto">
          <a:xfrm>
            <a:off x="100257" y="2482845"/>
            <a:ext cx="47906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altLang="es-ES" dirty="0">
                <a:solidFill>
                  <a:srgbClr val="002060"/>
                </a:solidFill>
              </a:rPr>
              <a:t>Relación lineal perfecta, o de intensidad </a:t>
            </a:r>
            <a:r>
              <a:rPr lang="es-ES" altLang="es-ES" dirty="0" smtClean="0">
                <a:solidFill>
                  <a:srgbClr val="002060"/>
                </a:solidFill>
              </a:rPr>
              <a:t>máxima, sentido </a:t>
            </a:r>
            <a:r>
              <a:rPr lang="es-ES" altLang="es-ES" dirty="0">
                <a:solidFill>
                  <a:srgbClr val="002060"/>
                </a:solidFill>
              </a:rPr>
              <a:t>directo o </a:t>
            </a:r>
            <a:r>
              <a:rPr lang="es-ES" altLang="es-ES" dirty="0" smtClean="0">
                <a:solidFill>
                  <a:srgbClr val="002060"/>
                </a:solidFill>
              </a:rPr>
              <a:t>creciente.</a:t>
            </a:r>
            <a:endParaRPr lang="es-ES" altLang="es-ES" dirty="0">
              <a:solidFill>
                <a:srgbClr val="002060"/>
              </a:solidFill>
            </a:endParaRPr>
          </a:p>
        </p:txBody>
      </p:sp>
      <p:sp>
        <p:nvSpPr>
          <p:cNvPr id="11278" name="Text Box 19"/>
          <p:cNvSpPr txBox="1">
            <a:spLocks noChangeArrowheads="1"/>
          </p:cNvSpPr>
          <p:nvPr/>
        </p:nvSpPr>
        <p:spPr bwMode="auto">
          <a:xfrm>
            <a:off x="4603850" y="2416968"/>
            <a:ext cx="44868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altLang="es-ES" dirty="0">
                <a:solidFill>
                  <a:srgbClr val="002060"/>
                </a:solidFill>
              </a:rPr>
              <a:t>Relación lineal perfecta, o de intensidad </a:t>
            </a:r>
            <a:r>
              <a:rPr lang="es-ES" altLang="es-ES" dirty="0" smtClean="0">
                <a:solidFill>
                  <a:srgbClr val="002060"/>
                </a:solidFill>
              </a:rPr>
              <a:t>máxima, sentido </a:t>
            </a:r>
            <a:r>
              <a:rPr lang="es-ES" altLang="es-ES" dirty="0">
                <a:solidFill>
                  <a:srgbClr val="002060"/>
                </a:solidFill>
              </a:rPr>
              <a:t>inverso o </a:t>
            </a:r>
            <a:r>
              <a:rPr lang="es-ES" altLang="es-ES" dirty="0" smtClean="0">
                <a:solidFill>
                  <a:srgbClr val="002060"/>
                </a:solidFill>
              </a:rPr>
              <a:t>decreciente.</a:t>
            </a:r>
            <a:endParaRPr lang="es-ES" altLang="es-ES" dirty="0">
              <a:solidFill>
                <a:srgbClr val="002060"/>
              </a:solidFill>
            </a:endParaRPr>
          </a:p>
        </p:txBody>
      </p:sp>
      <p:sp>
        <p:nvSpPr>
          <p:cNvPr id="11279" name="Text Box 20"/>
          <p:cNvSpPr txBox="1">
            <a:spLocks noChangeArrowheads="1"/>
          </p:cNvSpPr>
          <p:nvPr/>
        </p:nvSpPr>
        <p:spPr bwMode="auto">
          <a:xfrm>
            <a:off x="3177098" y="3093555"/>
            <a:ext cx="27898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algn="ctr"/>
            <a:r>
              <a:rPr lang="es-ES" altLang="es-ES" dirty="0">
                <a:solidFill>
                  <a:srgbClr val="0000CC"/>
                </a:solidFill>
              </a:rPr>
              <a:t>Relación lineal </a:t>
            </a:r>
            <a:r>
              <a:rPr lang="es-ES" altLang="es-ES" dirty="0" smtClean="0">
                <a:solidFill>
                  <a:srgbClr val="0000CC"/>
                </a:solidFill>
              </a:rPr>
              <a:t>nula </a:t>
            </a:r>
            <a:r>
              <a:rPr lang="es-ES" altLang="es-ES" b="1" i="1" dirty="0">
                <a:solidFill>
                  <a:srgbClr val="0000CC"/>
                </a:solidFill>
              </a:rPr>
              <a:t>r </a:t>
            </a:r>
            <a:r>
              <a:rPr lang="es-ES" altLang="es-ES" b="1" dirty="0">
                <a:solidFill>
                  <a:srgbClr val="0000CC"/>
                </a:solidFill>
              </a:rPr>
              <a:t>= 0</a:t>
            </a:r>
          </a:p>
          <a:p>
            <a:endParaRPr lang="es-ES" altLang="es-ES" dirty="0">
              <a:solidFill>
                <a:srgbClr val="0000CC"/>
              </a:solidFill>
            </a:endParaRPr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>
          <a:xfrm>
            <a:off x="3606484" y="6047656"/>
            <a:ext cx="5294962" cy="81034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Casos particulares</a:t>
            </a:r>
            <a:endParaRPr lang="es-ES" dirty="0"/>
          </a:p>
        </p:txBody>
      </p:sp>
      <p:pic>
        <p:nvPicPr>
          <p:cNvPr id="22" name="Picture 8" descr="A:_REN.W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41624" y="3416720"/>
            <a:ext cx="3571829" cy="241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9" descr="A:_EST.W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5056833" y="3501008"/>
            <a:ext cx="3344353" cy="2364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868198" y="5828639"/>
            <a:ext cx="30189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algn="ctr"/>
            <a:r>
              <a:rPr lang="es-ES" altLang="es-ES" dirty="0" smtClean="0">
                <a:solidFill>
                  <a:srgbClr val="0000CC"/>
                </a:solidFill>
              </a:rPr>
              <a:t>Fuerte relación no lineal</a:t>
            </a:r>
            <a:endParaRPr lang="es-ES" altLang="es-ES" b="1" dirty="0">
              <a:solidFill>
                <a:srgbClr val="0000CC"/>
              </a:solidFill>
            </a:endParaRPr>
          </a:p>
          <a:p>
            <a:endParaRPr lang="es-ES" altLang="es-ES" dirty="0">
              <a:solidFill>
                <a:srgbClr val="0000CC"/>
              </a:solidFill>
            </a:endParaRP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6068396" y="5828638"/>
            <a:ext cx="16946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algn="ctr"/>
            <a:r>
              <a:rPr lang="es-ES" altLang="es-ES" dirty="0" smtClean="0">
                <a:solidFill>
                  <a:srgbClr val="0000CC"/>
                </a:solidFill>
              </a:rPr>
              <a:t>Independencia</a:t>
            </a:r>
            <a:endParaRPr lang="es-ES" altLang="es-ES" b="1" dirty="0">
              <a:solidFill>
                <a:srgbClr val="0000CC"/>
              </a:solidFill>
            </a:endParaRPr>
          </a:p>
          <a:p>
            <a:endParaRPr lang="es-ES" altLang="es-ES" dirty="0">
              <a:solidFill>
                <a:srgbClr val="0000CC"/>
              </a:solidFill>
            </a:endParaRPr>
          </a:p>
        </p:txBody>
      </p:sp>
      <p:pic>
        <p:nvPicPr>
          <p:cNvPr id="18" name="17 Imagen" descr="r 1 positivo recta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224" y="142852"/>
            <a:ext cx="3377112" cy="2284254"/>
          </a:xfrm>
          <a:prstGeom prst="rect">
            <a:avLst/>
          </a:prstGeom>
        </p:spPr>
      </p:pic>
      <p:pic>
        <p:nvPicPr>
          <p:cNvPr id="19" name="18 Imagen" descr="r 1 negativo recta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7752" y="142852"/>
            <a:ext cx="3419953" cy="22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3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199099" y="168137"/>
            <a:ext cx="871296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s-ES_tradnl" altLang="es-ES" dirty="0">
                <a:solidFill>
                  <a:prstClr val="black"/>
                </a:solidFill>
              </a:rPr>
              <a:t>Situación 3:</a:t>
            </a:r>
          </a:p>
          <a:p>
            <a:endParaRPr lang="es-ES" altLang="es-ES" dirty="0">
              <a:solidFill>
                <a:prstClr val="black"/>
              </a:solidFill>
            </a:endParaRPr>
          </a:p>
          <a:p>
            <a:r>
              <a:rPr lang="es-ES_tradnl" altLang="es-ES" dirty="0">
                <a:solidFill>
                  <a:prstClr val="black"/>
                </a:solidFill>
              </a:rPr>
              <a:t>Datos de Agotamiento Emocional (AE) y Tensión Laboral (TL) de docentes </a:t>
            </a:r>
          </a:p>
          <a:p>
            <a:r>
              <a:rPr lang="es-ES_tradnl" altLang="es-ES" dirty="0">
                <a:solidFill>
                  <a:prstClr val="black"/>
                </a:solidFill>
              </a:rPr>
              <a:t>de Nivel Medio de la C.A.B.A.</a:t>
            </a:r>
          </a:p>
        </p:txBody>
      </p:sp>
      <p:graphicFrame>
        <p:nvGraphicFramePr>
          <p:cNvPr id="110806" name="Group 214"/>
          <p:cNvGraphicFramePr>
            <a:graphicFrameLocks noGrp="1"/>
          </p:cNvGraphicFramePr>
          <p:nvPr>
            <p:ph/>
          </p:nvPr>
        </p:nvGraphicFramePr>
        <p:xfrm>
          <a:off x="428597" y="1428737"/>
          <a:ext cx="1785949" cy="4504410"/>
        </p:xfrm>
        <a:graphic>
          <a:graphicData uri="http://schemas.openxmlformats.org/drawingml/2006/table">
            <a:tbl>
              <a:tblPr/>
              <a:tblGrid>
                <a:gridCol w="595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0882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AE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TL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54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64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17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70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17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72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5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74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28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82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7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87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8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27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88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9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21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90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10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33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91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11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24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92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163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  <a:endParaRPr kumimoji="0" lang="es-ES_tradnl" alt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35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96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0802" name="Rectangle 210"/>
          <p:cNvSpPr>
            <a:spLocks noChangeArrowheads="1"/>
          </p:cNvSpPr>
          <p:nvPr/>
        </p:nvSpPr>
        <p:spPr bwMode="auto">
          <a:xfrm>
            <a:off x="4427538" y="4714884"/>
            <a:ext cx="219551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s-ES" altLang="es-ES" sz="1400" dirty="0">
                <a:solidFill>
                  <a:prstClr val="black"/>
                </a:solidFill>
              </a:rPr>
              <a:t>Correlations (Pearson)</a:t>
            </a:r>
          </a:p>
          <a:p>
            <a:pPr algn="ctr"/>
            <a:r>
              <a:rPr lang="es-ES" altLang="es-ES" sz="1400" dirty="0">
                <a:solidFill>
                  <a:prstClr val="black"/>
                </a:solidFill>
              </a:rPr>
              <a:t>               AE</a:t>
            </a:r>
          </a:p>
          <a:p>
            <a:pPr algn="ctr"/>
            <a:r>
              <a:rPr lang="es-ES" altLang="es-ES" sz="1400" dirty="0">
                <a:solidFill>
                  <a:prstClr val="black"/>
                </a:solidFill>
              </a:rPr>
              <a:t>TL         </a:t>
            </a:r>
            <a:r>
              <a:rPr lang="es-ES" altLang="es-ES" sz="1400" b="1" dirty="0">
                <a:solidFill>
                  <a:prstClr val="black"/>
                </a:solidFill>
              </a:rPr>
              <a:t>0.8534</a:t>
            </a:r>
          </a:p>
        </p:txBody>
      </p:sp>
      <p:pic>
        <p:nvPicPr>
          <p:cNvPr id="110809" name="Picture 217" descr="diagrama de dispersión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1071546"/>
            <a:ext cx="5761038" cy="351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2489354" y="5500701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prstClr val="black"/>
                </a:solidFill>
              </a:rPr>
              <a:t>El coeficiente positivo indica que la relación lineal es directa. Las personas con alta tensión laboral presentan alto agotamiento emocional.</a:t>
            </a:r>
          </a:p>
          <a:p>
            <a:pPr algn="just"/>
            <a:r>
              <a:rPr lang="es-ES" dirty="0">
                <a:solidFill>
                  <a:prstClr val="black"/>
                </a:solidFill>
              </a:rPr>
              <a:t>El valor 0,85 es elevado. Indica relación </a:t>
            </a:r>
            <a:r>
              <a:rPr lang="es-ES" dirty="0" smtClean="0">
                <a:solidFill>
                  <a:prstClr val="black"/>
                </a:solidFill>
              </a:rPr>
              <a:t>intensa.</a:t>
            </a:r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1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802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589240"/>
            <a:ext cx="8496944" cy="114300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Coeficiente de Determinación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714348" y="349797"/>
            <a:ext cx="8000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prstClr val="black"/>
                </a:solidFill>
              </a:rPr>
              <a:t>Mide la parte de la varianza que es compartida por ambas variables. </a:t>
            </a:r>
            <a:r>
              <a:rPr lang="es-ES" dirty="0" smtClean="0">
                <a:solidFill>
                  <a:prstClr val="black"/>
                </a:solidFill>
              </a:rPr>
              <a:t>Expresa la proporción de varianza de una variable debida a su relación con la otra en el modelo propuesto. En el modelo lineal el coeficiente de determinación coincide con el cuadrado del coeficiente de correlación lineal r de Pearson.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23755" y="3356992"/>
            <a:ext cx="7286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s-ES_tradnl" altLang="es-ES" dirty="0">
                <a:solidFill>
                  <a:prstClr val="black"/>
                </a:solidFill>
              </a:rPr>
              <a:t>El coeficiente de determinación está comprendido entre cero y uno: </a:t>
            </a:r>
            <a:r>
              <a:rPr lang="es-ES_tradnl" altLang="es-ES" b="1" dirty="0">
                <a:solidFill>
                  <a:prstClr val="black"/>
                </a:solidFill>
              </a:rPr>
              <a:t>0 </a:t>
            </a:r>
            <a:r>
              <a:rPr lang="es-ES_tradnl" altLang="es-ES" b="1" dirty="0">
                <a:solidFill>
                  <a:prstClr val="black"/>
                </a:solidFill>
                <a:sym typeface="Symbol" pitchFamily="18" charset="2"/>
              </a:rPr>
              <a:t></a:t>
            </a:r>
            <a:r>
              <a:rPr lang="es-ES_tradnl" altLang="es-ES" b="1" dirty="0">
                <a:solidFill>
                  <a:prstClr val="black"/>
                </a:solidFill>
              </a:rPr>
              <a:t>  </a:t>
            </a:r>
            <a:r>
              <a:rPr lang="es-ES_tradnl" altLang="es-ES" b="1" i="1" dirty="0" smtClean="0">
                <a:solidFill>
                  <a:prstClr val="black"/>
                </a:solidFill>
              </a:rPr>
              <a:t>R</a:t>
            </a:r>
            <a:r>
              <a:rPr lang="es-ES_tradnl" altLang="es-ES" b="1" i="1" baseline="30000" dirty="0" smtClean="0">
                <a:solidFill>
                  <a:prstClr val="black"/>
                </a:solidFill>
              </a:rPr>
              <a:t>2</a:t>
            </a:r>
            <a:r>
              <a:rPr lang="es-ES_tradnl" altLang="es-ES" b="1" dirty="0" smtClean="0">
                <a:solidFill>
                  <a:prstClr val="black"/>
                </a:solidFill>
              </a:rPr>
              <a:t> </a:t>
            </a:r>
            <a:r>
              <a:rPr lang="es-ES_tradnl" altLang="es-ES" b="1" dirty="0">
                <a:solidFill>
                  <a:prstClr val="black"/>
                </a:solidFill>
                <a:sym typeface="Symbol" pitchFamily="18" charset="2"/>
              </a:rPr>
              <a:t></a:t>
            </a:r>
            <a:r>
              <a:rPr lang="es-ES_tradnl" altLang="es-ES" b="1" dirty="0">
                <a:solidFill>
                  <a:prstClr val="black"/>
                </a:solidFill>
              </a:rPr>
              <a:t> 1</a:t>
            </a:r>
            <a:endParaRPr lang="es-ES_tradnl" altLang="es-ES" dirty="0">
              <a:solidFill>
                <a:prstClr val="black"/>
              </a:solidFill>
            </a:endParaRPr>
          </a:p>
          <a:p>
            <a:pPr marL="571500" indent="-571500">
              <a:buFont typeface="Wingdings" pitchFamily="2" charset="2"/>
              <a:buAutoNum type="arabicPeriod"/>
            </a:pPr>
            <a:r>
              <a:rPr lang="es-ES_tradnl" altLang="es-ES" dirty="0">
                <a:solidFill>
                  <a:prstClr val="black"/>
                </a:solidFill>
              </a:rPr>
              <a:t>Si    </a:t>
            </a:r>
            <a:r>
              <a:rPr lang="es-ES_tradnl" altLang="es-ES" b="1" i="1" dirty="0" smtClean="0">
                <a:solidFill>
                  <a:prstClr val="black"/>
                </a:solidFill>
              </a:rPr>
              <a:t>R</a:t>
            </a:r>
            <a:r>
              <a:rPr lang="es-ES_tradnl" altLang="es-ES" b="1" i="1" baseline="30000" dirty="0" smtClean="0">
                <a:solidFill>
                  <a:prstClr val="black"/>
                </a:solidFill>
              </a:rPr>
              <a:t>2</a:t>
            </a:r>
            <a:r>
              <a:rPr lang="es-ES_tradnl" altLang="es-ES" b="1" dirty="0" smtClean="0">
                <a:solidFill>
                  <a:prstClr val="black"/>
                </a:solidFill>
              </a:rPr>
              <a:t>  </a:t>
            </a:r>
            <a:r>
              <a:rPr lang="es-ES_tradnl" altLang="es-ES" b="1" dirty="0">
                <a:solidFill>
                  <a:prstClr val="black"/>
                </a:solidFill>
              </a:rPr>
              <a:t>= 1</a:t>
            </a:r>
            <a:r>
              <a:rPr lang="es-ES_tradnl" altLang="es-ES" dirty="0">
                <a:solidFill>
                  <a:prstClr val="black"/>
                </a:solidFill>
              </a:rPr>
              <a:t>,  la relación lineal es perfecta.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s-ES_tradnl" altLang="es-ES" dirty="0">
                <a:solidFill>
                  <a:prstClr val="black"/>
                </a:solidFill>
              </a:rPr>
              <a:t>Si    </a:t>
            </a:r>
            <a:r>
              <a:rPr lang="es-ES_tradnl" altLang="es-ES" b="1" i="1" dirty="0" smtClean="0">
                <a:solidFill>
                  <a:prstClr val="black"/>
                </a:solidFill>
              </a:rPr>
              <a:t>R</a:t>
            </a:r>
            <a:r>
              <a:rPr lang="es-ES_tradnl" altLang="es-ES" b="1" baseline="30000" dirty="0" smtClean="0">
                <a:solidFill>
                  <a:prstClr val="black"/>
                </a:solidFill>
              </a:rPr>
              <a:t>2</a:t>
            </a:r>
            <a:r>
              <a:rPr lang="es-ES_tradnl" altLang="es-ES" b="1" dirty="0" smtClean="0">
                <a:solidFill>
                  <a:prstClr val="black"/>
                </a:solidFill>
              </a:rPr>
              <a:t>  </a:t>
            </a:r>
            <a:r>
              <a:rPr lang="es-ES_tradnl" altLang="es-ES" b="1" dirty="0">
                <a:solidFill>
                  <a:prstClr val="black"/>
                </a:solidFill>
              </a:rPr>
              <a:t>= 0</a:t>
            </a:r>
            <a:r>
              <a:rPr lang="es-ES_tradnl" altLang="es-ES" dirty="0">
                <a:solidFill>
                  <a:prstClr val="black"/>
                </a:solidFill>
              </a:rPr>
              <a:t>, la relación lineal es nula. 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s-ES_tradnl" altLang="es-ES" dirty="0">
                <a:solidFill>
                  <a:prstClr val="black"/>
                </a:solidFill>
              </a:rPr>
              <a:t>Dadas las rectas de regresión, el producto de sus pendientes es igual al coeficiente de determinación: </a:t>
            </a:r>
            <a:r>
              <a:rPr lang="es-ES_tradnl" altLang="es-ES" dirty="0" smtClean="0">
                <a:solidFill>
                  <a:prstClr val="black"/>
                </a:solidFill>
              </a:rPr>
              <a:t>b*d </a:t>
            </a:r>
            <a:r>
              <a:rPr lang="es-ES_tradnl" altLang="es-ES" dirty="0">
                <a:solidFill>
                  <a:prstClr val="black"/>
                </a:solidFill>
              </a:rPr>
              <a:t>= </a:t>
            </a:r>
            <a:r>
              <a:rPr lang="es-ES_tradnl" altLang="es-ES" i="1" dirty="0" smtClean="0">
                <a:solidFill>
                  <a:prstClr val="black"/>
                </a:solidFill>
              </a:rPr>
              <a:t>R</a:t>
            </a:r>
            <a:r>
              <a:rPr lang="es-ES_tradnl" altLang="es-ES" i="1" baseline="30000" dirty="0" smtClean="0">
                <a:solidFill>
                  <a:prstClr val="black"/>
                </a:solidFill>
              </a:rPr>
              <a:t>2</a:t>
            </a:r>
            <a:r>
              <a:rPr lang="es-ES" altLang="es-ES" dirty="0" smtClean="0">
                <a:solidFill>
                  <a:prstClr val="black"/>
                </a:solidFill>
              </a:rPr>
              <a:t> </a:t>
            </a:r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4347" y="1885358"/>
            <a:ext cx="8000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prstClr val="black"/>
                </a:solidFill>
              </a:rPr>
              <a:t>En   </a:t>
            </a:r>
            <a:r>
              <a:rPr lang="es-ES" dirty="0">
                <a:solidFill>
                  <a:prstClr val="black"/>
                </a:solidFill>
              </a:rPr>
              <a:t>la Situación </a:t>
            </a:r>
            <a:r>
              <a:rPr lang="es-ES" dirty="0" smtClean="0">
                <a:solidFill>
                  <a:prstClr val="black"/>
                </a:solidFill>
              </a:rPr>
              <a:t>3:   R</a:t>
            </a:r>
            <a:r>
              <a:rPr lang="es-ES" baseline="30000" dirty="0" smtClean="0">
                <a:solidFill>
                  <a:prstClr val="black"/>
                </a:solidFill>
              </a:rPr>
              <a:t>2</a:t>
            </a:r>
            <a:r>
              <a:rPr lang="es-ES" dirty="0" smtClean="0">
                <a:solidFill>
                  <a:prstClr val="black"/>
                </a:solidFill>
              </a:rPr>
              <a:t> = </a:t>
            </a:r>
            <a:r>
              <a:rPr lang="es-ES" i="1" dirty="0" smtClean="0">
                <a:solidFill>
                  <a:prstClr val="black"/>
                </a:solidFill>
              </a:rPr>
              <a:t>r</a:t>
            </a:r>
            <a:r>
              <a:rPr lang="es-ES" baseline="30000" dirty="0" smtClean="0">
                <a:solidFill>
                  <a:prstClr val="black"/>
                </a:solidFill>
              </a:rPr>
              <a:t>2 </a:t>
            </a:r>
            <a:r>
              <a:rPr lang="es-ES" dirty="0">
                <a:solidFill>
                  <a:prstClr val="black"/>
                </a:solidFill>
              </a:rPr>
              <a:t>= 0,85</a:t>
            </a:r>
            <a:r>
              <a:rPr lang="es-ES" baseline="30000" dirty="0">
                <a:solidFill>
                  <a:prstClr val="black"/>
                </a:solidFill>
              </a:rPr>
              <a:t>2 </a:t>
            </a:r>
            <a:r>
              <a:rPr lang="es-ES" dirty="0">
                <a:solidFill>
                  <a:prstClr val="black"/>
                </a:solidFill>
              </a:rPr>
              <a:t>= </a:t>
            </a:r>
            <a:r>
              <a:rPr lang="es-ES" dirty="0" smtClean="0">
                <a:solidFill>
                  <a:prstClr val="black"/>
                </a:solidFill>
              </a:rPr>
              <a:t>0,72</a:t>
            </a:r>
          </a:p>
          <a:p>
            <a:pPr algn="just">
              <a:spcAft>
                <a:spcPts val="1200"/>
              </a:spcAft>
            </a:pPr>
            <a:r>
              <a:rPr lang="es-ES" dirty="0" smtClean="0">
                <a:solidFill>
                  <a:prstClr val="black"/>
                </a:solidFill>
              </a:rPr>
              <a:t>El </a:t>
            </a:r>
            <a:r>
              <a:rPr lang="es-ES" dirty="0">
                <a:solidFill>
                  <a:prstClr val="black"/>
                </a:solidFill>
              </a:rPr>
              <a:t>72% de la </a:t>
            </a:r>
            <a:r>
              <a:rPr lang="es-ES" dirty="0" smtClean="0">
                <a:solidFill>
                  <a:prstClr val="black"/>
                </a:solidFill>
              </a:rPr>
              <a:t>variabilidad </a:t>
            </a:r>
            <a:r>
              <a:rPr lang="es-ES" dirty="0">
                <a:solidFill>
                  <a:prstClr val="black"/>
                </a:solidFill>
              </a:rPr>
              <a:t>del agotamiento emocional es explicado </a:t>
            </a:r>
            <a:r>
              <a:rPr lang="es-ES" dirty="0" smtClean="0">
                <a:solidFill>
                  <a:prstClr val="black"/>
                </a:solidFill>
              </a:rPr>
              <a:t>por su relación lineal con la </a:t>
            </a:r>
            <a:r>
              <a:rPr lang="es-ES" dirty="0">
                <a:solidFill>
                  <a:prstClr val="black"/>
                </a:solidFill>
              </a:rPr>
              <a:t>tensión laboral de los docentes de Nivel Medio de CABA. </a:t>
            </a:r>
            <a:endParaRPr lang="es-ES" baseline="30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16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5301208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Recta de Regresión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857224" y="1000108"/>
            <a:ext cx="75724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>
                <a:solidFill>
                  <a:prstClr val="black"/>
                </a:solidFill>
              </a:rPr>
              <a:t>Cuando los puntos de una diagrama de dispersión tienen una disposición semejante a una recta, se podrá buscar al función lineal que mejor se aproxime a esos puntos.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928662" y="3501008"/>
            <a:ext cx="7429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>
                <a:solidFill>
                  <a:prstClr val="black"/>
                </a:solidFill>
              </a:rPr>
              <a:t>Las rectas posibles de ser encontradas son dos. 	</a:t>
            </a:r>
          </a:p>
          <a:p>
            <a:pPr algn="just"/>
            <a:r>
              <a:rPr lang="es-ES" sz="2200" dirty="0">
                <a:solidFill>
                  <a:prstClr val="black"/>
                </a:solidFill>
              </a:rPr>
              <a:t>	- </a:t>
            </a:r>
            <a:r>
              <a:rPr lang="es-ES" sz="2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" sz="2200" dirty="0" smtClean="0">
                <a:solidFill>
                  <a:prstClr val="black"/>
                </a:solidFill>
              </a:rPr>
              <a:t> </a:t>
            </a:r>
            <a:r>
              <a:rPr lang="es-ES" sz="2200" dirty="0">
                <a:solidFill>
                  <a:prstClr val="black"/>
                </a:solidFill>
              </a:rPr>
              <a:t>en función de </a:t>
            </a:r>
            <a:r>
              <a:rPr lang="es-ES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  <a:p>
            <a:pPr algn="just"/>
            <a:r>
              <a:rPr lang="es-ES" sz="2200" dirty="0">
                <a:solidFill>
                  <a:prstClr val="black"/>
                </a:solidFill>
              </a:rPr>
              <a:t>	- </a:t>
            </a:r>
            <a:r>
              <a:rPr lang="es-ES" sz="2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" sz="2200" dirty="0" smtClean="0">
                <a:solidFill>
                  <a:prstClr val="black"/>
                </a:solidFill>
              </a:rPr>
              <a:t> </a:t>
            </a:r>
            <a:r>
              <a:rPr lang="es-ES" sz="2200" dirty="0">
                <a:solidFill>
                  <a:prstClr val="black"/>
                </a:solidFill>
              </a:rPr>
              <a:t>en función de </a:t>
            </a:r>
            <a:r>
              <a:rPr lang="es-ES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" sz="2200" dirty="0">
                <a:solidFill>
                  <a:prstClr val="black"/>
                </a:solidFill>
              </a:rPr>
              <a:t> </a:t>
            </a:r>
            <a:r>
              <a:rPr lang="es-ES" sz="2200" dirty="0" smtClean="0">
                <a:solidFill>
                  <a:prstClr val="black"/>
                </a:solidFill>
              </a:rPr>
              <a:t> </a:t>
            </a:r>
            <a:endParaRPr lang="es-ES" sz="22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28662" y="2214554"/>
            <a:ext cx="7429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>
                <a:solidFill>
                  <a:prstClr val="black"/>
                </a:solidFill>
              </a:rPr>
              <a:t>La recta de regresión es la que hace mínimos los cuadrados de las distancias de cada punto a la  recta. También se la llama </a:t>
            </a:r>
            <a:r>
              <a:rPr lang="es-ES" sz="2200" b="1" dirty="0">
                <a:solidFill>
                  <a:prstClr val="black"/>
                </a:solidFill>
              </a:rPr>
              <a:t>recta de mínimos cuadrados</a:t>
            </a:r>
            <a:r>
              <a:rPr lang="es-ES" sz="22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518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50825" y="260350"/>
            <a:ext cx="8713788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 altLang="es-ES" baseline="-25000" dirty="0">
              <a:solidFill>
                <a:prstClr val="black"/>
              </a:solidFill>
            </a:endParaRP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2843213" y="35734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114800" y="4598988"/>
            <a:ext cx="265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altLang="es-ES" dirty="0">
                <a:solidFill>
                  <a:prstClr val="black"/>
                </a:solidFill>
              </a:rPr>
              <a:t> </a:t>
            </a:r>
            <a:endParaRPr lang="es-ES" altLang="es-ES" baseline="-25000" dirty="0">
              <a:solidFill>
                <a:prstClr val="black"/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50825" y="-12700"/>
            <a:ext cx="87137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s-ES_tradnl" altLang="es-ES" dirty="0">
                <a:solidFill>
                  <a:prstClr val="black"/>
                </a:solidFill>
              </a:rPr>
              <a:t>Sea (</a:t>
            </a:r>
            <a:r>
              <a:rPr lang="es-ES_tradnl" altLang="es-ES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altLang="es-ES" i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altLang="es-ES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</a:t>
            </a:r>
            <a:r>
              <a:rPr lang="es-ES_tradnl" altLang="es-ES" i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altLang="es-ES" dirty="0">
                <a:solidFill>
                  <a:prstClr val="black"/>
                </a:solidFill>
              </a:rPr>
              <a:t>) un punto de la Nube de Puntos, e </a:t>
            </a:r>
            <a:r>
              <a:rPr lang="es-ES_tradnl" altLang="es-ES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y’</a:t>
            </a:r>
            <a:r>
              <a:rPr lang="es-ES_tradnl" altLang="es-ES" i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altLang="es-ES" dirty="0">
                <a:solidFill>
                  <a:prstClr val="black"/>
                </a:solidFill>
              </a:rPr>
              <a:t> el valor correspondiente a </a:t>
            </a:r>
            <a:r>
              <a:rPr lang="es-ES_tradnl" altLang="es-ES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altLang="es-ES" i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altLang="es-ES" dirty="0">
                <a:solidFill>
                  <a:prstClr val="black"/>
                </a:solidFill>
              </a:rPr>
              <a:t> sobre una recta que atraviesa la nube, denominamos </a:t>
            </a:r>
            <a:r>
              <a:rPr lang="es-ES_tradnl" altLang="es-ES" b="1" i="1" dirty="0">
                <a:solidFill>
                  <a:prstClr val="black"/>
                </a:solidFill>
              </a:rPr>
              <a:t>residuo  o error en el pronóstico  </a:t>
            </a:r>
            <a:r>
              <a:rPr lang="es-ES_tradnl" altLang="es-ES" dirty="0">
                <a:solidFill>
                  <a:prstClr val="black"/>
                </a:solidFill>
              </a:rPr>
              <a:t>a  </a:t>
            </a:r>
            <a:r>
              <a:rPr lang="es-ES_tradnl" altLang="es-ES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altLang="es-ES" b="1" i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altLang="es-ES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y'</a:t>
            </a:r>
            <a:r>
              <a:rPr lang="es-ES_tradnl" altLang="es-ES" b="1" i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altLang="es-ES" i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altLang="es-ES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s-ES_tradnl" altLang="es-ES" dirty="0">
              <a:solidFill>
                <a:prstClr val="black"/>
              </a:solidFill>
            </a:endParaRPr>
          </a:p>
        </p:txBody>
      </p:sp>
      <p:pic>
        <p:nvPicPr>
          <p:cNvPr id="13318" name="Picture 6" descr="diagrama de dispersió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836613"/>
            <a:ext cx="352901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828675" y="1555750"/>
            <a:ext cx="2951163" cy="1512888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pic>
        <p:nvPicPr>
          <p:cNvPr id="13320" name="Picture 8" descr="diagrama de dispersió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5025" y="763588"/>
            <a:ext cx="3671888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 descr="diagrama de dispersió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875" y="3473450"/>
            <a:ext cx="37433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0" descr="diagrama de dispersió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500438"/>
            <a:ext cx="367188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4932363" y="1555750"/>
            <a:ext cx="3240087" cy="1008063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V="1">
            <a:off x="755650" y="4149725"/>
            <a:ext cx="3311525" cy="1366838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V="1">
            <a:off x="4932363" y="4076700"/>
            <a:ext cx="3384550" cy="1439863"/>
          </a:xfrm>
          <a:prstGeom prst="line">
            <a:avLst/>
          </a:prstGeom>
          <a:noFill/>
          <a:ln w="57150">
            <a:solidFill>
              <a:srgbClr val="66FF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323850" y="6080125"/>
            <a:ext cx="86407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ES" altLang="es-ES" sz="1600" dirty="0">
                <a:solidFill>
                  <a:prstClr val="black"/>
                </a:solidFill>
              </a:rPr>
              <a:t>Se elige como recta de regresión de Y sobre X a la que hace mínima a </a:t>
            </a:r>
            <a:r>
              <a:rPr lang="es-ES" altLang="es-E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</a:t>
            </a:r>
            <a:r>
              <a:rPr lang="es-ES" altLang="es-ES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(</a:t>
            </a:r>
            <a:r>
              <a:rPr lang="es-ES" altLang="es-ES" sz="1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y</a:t>
            </a:r>
            <a:r>
              <a:rPr lang="es-ES" altLang="es-ES" sz="1600" b="1" i="1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</a:t>
            </a:r>
            <a:r>
              <a:rPr lang="es-ES" altLang="es-ES" sz="1600" b="1" i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s-ES" altLang="es-ES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- </a:t>
            </a:r>
            <a:r>
              <a:rPr lang="es-ES" altLang="es-ES" sz="1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y’</a:t>
            </a:r>
            <a:r>
              <a:rPr lang="es-ES" altLang="es-ES" sz="1600" b="1" i="1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</a:t>
            </a:r>
            <a:r>
              <a:rPr lang="es-ES" altLang="es-ES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)</a:t>
            </a:r>
            <a:r>
              <a:rPr lang="es-ES" altLang="es-ES" sz="1600" b="1" i="1" baseline="30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endParaRPr lang="es-ES" altLang="es-ES" sz="1600" b="1" i="1" baseline="30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r>
              <a:rPr lang="es-ES" altLang="es-ES" sz="1600" dirty="0">
                <a:solidFill>
                  <a:prstClr val="black"/>
                </a:solidFill>
                <a:sym typeface="Symbol" pitchFamily="18" charset="2"/>
              </a:rPr>
              <a:t>(Criterio de mínimos cuadrados)</a:t>
            </a:r>
          </a:p>
        </p:txBody>
      </p:sp>
      <p:graphicFrame>
        <p:nvGraphicFramePr>
          <p:cNvPr id="13327" name="Object 15"/>
          <p:cNvGraphicFramePr>
            <a:graphicFrameLocks noGrp="1" noChangeAspect="1"/>
          </p:cNvGraphicFramePr>
          <p:nvPr>
            <p:ph/>
          </p:nvPr>
        </p:nvGraphicFramePr>
        <p:xfrm>
          <a:off x="4513263" y="30543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Ecuación" r:id="rId4" imgW="114151" imgH="215619" progId="Equation.3">
                  <p:embed/>
                </p:oleObj>
              </mc:Choice>
              <mc:Fallback>
                <p:oleObj name="Ecuación" r:id="rId4" imgW="114151" imgH="215619" progId="Equation.3">
                  <p:embed/>
                  <p:pic>
                    <p:nvPicPr>
                      <p:cNvPr id="0" name="Picture 3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30543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971550" y="2708275"/>
            <a:ext cx="0" cy="215900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1619250" y="2349500"/>
            <a:ext cx="0" cy="287338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2843213" y="1700213"/>
            <a:ext cx="0" cy="287337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3348038" y="1844675"/>
            <a:ext cx="0" cy="287338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3492500" y="1700213"/>
            <a:ext cx="0" cy="215900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3419475" y="1412875"/>
            <a:ext cx="0" cy="287338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3779838" y="1341438"/>
            <a:ext cx="0" cy="214312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7092950" y="1628775"/>
            <a:ext cx="0" cy="215900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7740650" y="1341438"/>
            <a:ext cx="0" cy="358775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8101013" y="1268413"/>
            <a:ext cx="0" cy="288925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7740650" y="1628775"/>
            <a:ext cx="0" cy="215900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7667625" y="1773238"/>
            <a:ext cx="0" cy="287337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6227763" y="2133600"/>
            <a:ext cx="0" cy="215900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6372225" y="2060575"/>
            <a:ext cx="0" cy="215900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7667625" y="4365625"/>
            <a:ext cx="0" cy="358775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7740650" y="4292600"/>
            <a:ext cx="0" cy="287338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7092950" y="4437063"/>
            <a:ext cx="0" cy="142875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7740650" y="4005263"/>
            <a:ext cx="0" cy="287337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8101013" y="3933825"/>
            <a:ext cx="0" cy="215900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5795963" y="5013325"/>
            <a:ext cx="0" cy="71438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6300788" y="4941888"/>
            <a:ext cx="0" cy="71437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7380288" y="4508500"/>
            <a:ext cx="0" cy="71438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3563938" y="4076700"/>
            <a:ext cx="0" cy="287338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3924300" y="4005263"/>
            <a:ext cx="0" cy="287337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3563938" y="4292600"/>
            <a:ext cx="0" cy="287338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3492500" y="4437063"/>
            <a:ext cx="0" cy="358775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2916238" y="4292600"/>
            <a:ext cx="0" cy="358775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>
            <a:off x="1619250" y="4941888"/>
            <a:ext cx="0" cy="214312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 flipH="1" flipV="1">
            <a:off x="900113" y="5372100"/>
            <a:ext cx="0" cy="73025"/>
          </a:xfrm>
          <a:prstGeom prst="line">
            <a:avLst/>
          </a:prstGeom>
          <a:noFill/>
          <a:ln w="19050">
            <a:solidFill>
              <a:srgbClr val="0066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684213" y="3141663"/>
            <a:ext cx="3240087" cy="142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4859338" y="3068638"/>
            <a:ext cx="3384550" cy="1444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4859338" y="5805488"/>
            <a:ext cx="3384550" cy="1444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3360" name="Rectangle 48"/>
          <p:cNvSpPr>
            <a:spLocks noChangeArrowheads="1"/>
          </p:cNvSpPr>
          <p:nvPr/>
        </p:nvSpPr>
        <p:spPr bwMode="auto">
          <a:xfrm>
            <a:off x="611188" y="5805488"/>
            <a:ext cx="3455987" cy="1444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 rot="-5400000">
            <a:off x="3743325" y="1952625"/>
            <a:ext cx="2233613" cy="1444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3362" name="Rectangle 50"/>
          <p:cNvSpPr>
            <a:spLocks noChangeArrowheads="1"/>
          </p:cNvSpPr>
          <p:nvPr/>
        </p:nvSpPr>
        <p:spPr bwMode="auto">
          <a:xfrm rot="-5400000">
            <a:off x="-433387" y="2097088"/>
            <a:ext cx="2233612" cy="1444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 rot="-5400000">
            <a:off x="-540543" y="4725193"/>
            <a:ext cx="2305050" cy="1444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3364" name="Rectangle 52"/>
          <p:cNvSpPr>
            <a:spLocks noChangeArrowheads="1"/>
          </p:cNvSpPr>
          <p:nvPr/>
        </p:nvSpPr>
        <p:spPr bwMode="auto">
          <a:xfrm rot="-5400000">
            <a:off x="3743325" y="4689475"/>
            <a:ext cx="2233613" cy="1444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3365" name="Line 53"/>
          <p:cNvSpPr>
            <a:spLocks noChangeShapeType="1"/>
          </p:cNvSpPr>
          <p:nvPr/>
        </p:nvSpPr>
        <p:spPr bwMode="auto">
          <a:xfrm>
            <a:off x="755650" y="1052513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66" name="Line 54"/>
          <p:cNvSpPr>
            <a:spLocks noChangeShapeType="1"/>
          </p:cNvSpPr>
          <p:nvPr/>
        </p:nvSpPr>
        <p:spPr bwMode="auto">
          <a:xfrm>
            <a:off x="684213" y="3716338"/>
            <a:ext cx="0" cy="201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67" name="Line 55"/>
          <p:cNvSpPr>
            <a:spLocks noChangeShapeType="1"/>
          </p:cNvSpPr>
          <p:nvPr/>
        </p:nvSpPr>
        <p:spPr bwMode="auto">
          <a:xfrm>
            <a:off x="4932363" y="3716338"/>
            <a:ext cx="0" cy="2017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368" name="Line 56"/>
          <p:cNvSpPr>
            <a:spLocks noChangeShapeType="1"/>
          </p:cNvSpPr>
          <p:nvPr/>
        </p:nvSpPr>
        <p:spPr bwMode="auto">
          <a:xfrm>
            <a:off x="4932363" y="981075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5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4" name="Rectangle 14"/>
          <p:cNvSpPr>
            <a:spLocks noChangeArrowheads="1"/>
          </p:cNvSpPr>
          <p:nvPr/>
        </p:nvSpPr>
        <p:spPr bwMode="auto">
          <a:xfrm>
            <a:off x="179388" y="1693277"/>
            <a:ext cx="8569325" cy="144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50825" y="404813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s-ES_tradnl" altLang="es-ES" b="1" i="1" dirty="0">
                <a:solidFill>
                  <a:prstClr val="black"/>
                </a:solidFill>
              </a:rPr>
              <a:t>La recta de regresión de Y sobre X</a:t>
            </a:r>
            <a:r>
              <a:rPr lang="es-ES_tradnl" altLang="es-ES" dirty="0">
                <a:solidFill>
                  <a:prstClr val="black"/>
                </a:solidFill>
              </a:rPr>
              <a:t>: permite predecir o estimar un valor de Y tomando a X como variable predictora.</a:t>
            </a:r>
          </a:p>
        </p:txBody>
      </p:sp>
      <p:graphicFrame>
        <p:nvGraphicFramePr>
          <p:cNvPr id="1126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295871"/>
              </p:ext>
            </p:extLst>
          </p:nvPr>
        </p:nvGraphicFramePr>
        <p:xfrm>
          <a:off x="4756150" y="1007269"/>
          <a:ext cx="790575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" name="Ecuación" r:id="rId3" imgW="381000" imgH="457200" progId="Equation.3">
                  <p:embed/>
                </p:oleObj>
              </mc:Choice>
              <mc:Fallback>
                <p:oleObj name="Ecuación" r:id="rId3" imgW="381000" imgH="457200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6150" y="1007269"/>
                        <a:ext cx="790575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DDDDD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536279" y="1219786"/>
            <a:ext cx="42963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s-ES_tradnl" altLang="es-ES" sz="1600" dirty="0">
                <a:solidFill>
                  <a:srgbClr val="000000"/>
                </a:solidFill>
                <a:cs typeface="Times New Roman" pitchFamily="18" charset="0"/>
              </a:rPr>
              <a:t>Su expresión es: </a:t>
            </a:r>
            <a:r>
              <a:rPr lang="es-ES_tradnl" altLang="es-ES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_tradnl" altLang="es-E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 = </a:t>
            </a:r>
            <a:r>
              <a:rPr lang="es-ES_tradnl" altLang="es-ES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_tradnl" altLang="es-E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_tradnl" altLang="es-ES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ES_tradnl" altLang="es-E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X</a:t>
            </a:r>
            <a:r>
              <a:rPr lang="es-ES_tradnl" altLang="es-ES" sz="1600" dirty="0">
                <a:solidFill>
                  <a:srgbClr val="000000"/>
                </a:solidFill>
                <a:cs typeface="Times New Roman" pitchFamily="18" charset="0"/>
              </a:rPr>
              <a:t>     donde  </a:t>
            </a:r>
            <a:r>
              <a:rPr lang="es-ES_tradnl" altLang="es-ES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ES_tradnl" altLang="es-ES" sz="1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  = </a:t>
            </a:r>
            <a:endParaRPr lang="es-ES_tradnl" altLang="es-E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49" name="Rectangle 9"/>
          <p:cNvSpPr>
            <a:spLocks noChangeArrowheads="1"/>
          </p:cNvSpPr>
          <p:nvPr/>
        </p:nvSpPr>
        <p:spPr bwMode="auto">
          <a:xfrm>
            <a:off x="1154294" y="3141663"/>
            <a:ext cx="6769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s-ES_tradnl" altLang="es-E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Y'</a:t>
            </a:r>
            <a:r>
              <a:rPr lang="es-ES_tradnl" altLang="es-ES" sz="1600" dirty="0">
                <a:solidFill>
                  <a:srgbClr val="000000"/>
                </a:solidFill>
                <a:cs typeface="Times New Roman" pitchFamily="18" charset="0"/>
              </a:rPr>
              <a:t> es el valor pronosticado o estimado por la recta de regresión.</a:t>
            </a:r>
            <a:endParaRPr lang="es-ES" altLang="es-ES" sz="1600" dirty="0">
              <a:solidFill>
                <a:prstClr val="black"/>
              </a:solidFill>
            </a:endParaRPr>
          </a:p>
        </p:txBody>
      </p:sp>
      <p:sp>
        <p:nvSpPr>
          <p:cNvPr id="112652" name="Rectangle 12"/>
          <p:cNvSpPr>
            <a:spLocks noChangeArrowheads="1"/>
          </p:cNvSpPr>
          <p:nvPr/>
        </p:nvSpPr>
        <p:spPr bwMode="auto">
          <a:xfrm>
            <a:off x="290694" y="3613150"/>
            <a:ext cx="84963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s-ES" altLang="es-ES" sz="1400" b="1" dirty="0">
                <a:solidFill>
                  <a:prstClr val="black"/>
                </a:solidFill>
              </a:rPr>
              <a:t>Fragmento de la Salida del Análisis de Regresión en Statistix para el Ejemplo 2</a:t>
            </a:r>
          </a:p>
          <a:p>
            <a:endParaRPr lang="es-ES" altLang="es-ES" sz="1400" dirty="0">
              <a:solidFill>
                <a:prstClr val="black"/>
              </a:solidFill>
            </a:endParaRPr>
          </a:p>
          <a:p>
            <a:r>
              <a:rPr lang="en-GB" altLang="es-ES" sz="1400" b="1" dirty="0">
                <a:solidFill>
                  <a:prstClr val="black"/>
                </a:solidFill>
                <a:latin typeface="Courier New" pitchFamily="49" charset="0"/>
              </a:rPr>
              <a:t>Unweighted Least Squares Linear Regression of AE  Agotamiento Emocional</a:t>
            </a:r>
            <a:endParaRPr lang="es-ES" altLang="es-ES" sz="1400" dirty="0">
              <a:solidFill>
                <a:prstClr val="black"/>
              </a:solidFill>
              <a:latin typeface="Courier New" pitchFamily="49" charset="0"/>
            </a:endParaRPr>
          </a:p>
          <a:p>
            <a:r>
              <a:rPr lang="en-GB" altLang="es-ES" sz="1400" b="1" dirty="0">
                <a:solidFill>
                  <a:prstClr val="black"/>
                </a:solidFill>
                <a:latin typeface="Courier New" pitchFamily="49" charset="0"/>
              </a:rPr>
              <a:t>Predictor</a:t>
            </a:r>
          </a:p>
          <a:p>
            <a:endParaRPr lang="es-ES" altLang="es-ES" sz="1400" dirty="0">
              <a:solidFill>
                <a:prstClr val="black"/>
              </a:solidFill>
              <a:latin typeface="Courier New" pitchFamily="49" charset="0"/>
            </a:endParaRPr>
          </a:p>
          <a:p>
            <a:r>
              <a:rPr lang="en-GB" altLang="es-ES" sz="1400" b="1" dirty="0">
                <a:solidFill>
                  <a:prstClr val="black"/>
                </a:solidFill>
                <a:latin typeface="Courier New" pitchFamily="49" charset="0"/>
              </a:rPr>
              <a:t>Variables   Coefficient   Std Error         T         P</a:t>
            </a:r>
            <a:endParaRPr lang="es-ES" altLang="es-ES" sz="1400" dirty="0">
              <a:solidFill>
                <a:prstClr val="black"/>
              </a:solidFill>
              <a:latin typeface="Courier New" pitchFamily="49" charset="0"/>
            </a:endParaRPr>
          </a:p>
          <a:p>
            <a:r>
              <a:rPr lang="en-GB" altLang="es-ES" sz="1400" dirty="0">
                <a:solidFill>
                  <a:prstClr val="black"/>
                </a:solidFill>
                <a:latin typeface="Courier New" pitchFamily="49" charset="0"/>
              </a:rPr>
              <a:t>Constant       -13.2781     7.09165     -1.87    0.0907</a:t>
            </a:r>
          </a:p>
          <a:p>
            <a:r>
              <a:rPr lang="en-GB" altLang="es-ES" sz="1400" dirty="0">
                <a:solidFill>
                  <a:prstClr val="black"/>
                </a:solidFill>
                <a:latin typeface="Courier New" pitchFamily="49" charset="0"/>
              </a:rPr>
              <a:t>TL              0.45348     0.08759      5.18    0.0004</a:t>
            </a:r>
          </a:p>
          <a:p>
            <a:endParaRPr lang="en-GB" altLang="es-ES" sz="1400" dirty="0">
              <a:solidFill>
                <a:prstClr val="black"/>
              </a:solidFill>
              <a:latin typeface="Courier New" pitchFamily="49" charset="0"/>
            </a:endParaRPr>
          </a:p>
        </p:txBody>
      </p:sp>
      <p:sp>
        <p:nvSpPr>
          <p:cNvPr id="112656" name="Oval 16"/>
          <p:cNvSpPr>
            <a:spLocks noChangeArrowheads="1"/>
          </p:cNvSpPr>
          <p:nvPr/>
        </p:nvSpPr>
        <p:spPr bwMode="auto">
          <a:xfrm>
            <a:off x="1763712" y="4941292"/>
            <a:ext cx="1223963" cy="215900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12657" name="Oval 17"/>
          <p:cNvSpPr>
            <a:spLocks noChangeArrowheads="1"/>
          </p:cNvSpPr>
          <p:nvPr/>
        </p:nvSpPr>
        <p:spPr bwMode="auto">
          <a:xfrm>
            <a:off x="1907704" y="5157192"/>
            <a:ext cx="1081088" cy="287338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2702901" y="5949280"/>
            <a:ext cx="3671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altLang="es-ES" b="1" dirty="0">
                <a:solidFill>
                  <a:prstClr val="black"/>
                </a:solidFill>
              </a:rPr>
              <a:t>AE’=-13.2781+0.45348*TL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11 CuadroTexto"/>
              <p:cNvSpPr txBox="1"/>
              <p:nvPr/>
            </p:nvSpPr>
            <p:spPr>
              <a:xfrm>
                <a:off x="2375694" y="1840605"/>
                <a:ext cx="3522887" cy="1179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ES" sz="2400" b="0" i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s-ES" sz="2400" b="0" i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ES" sz="24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s-ES" sz="24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s-ES" sz="240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)(</m:t>
                              </m:r>
                              <m:sSub>
                                <m:sSubPr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ES" sz="2400" b="0" i="1" dirty="0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400" b="0" i="1" dirty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s-ES" sz="2400" b="0" i="1" dirty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s-ES" sz="2400" b="0" i="1" dirty="0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ES" sz="2400" b="0" i="1" dirty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s-ES" sz="2400" dirty="0">
                  <a:solidFill>
                    <a:prstClr val="black"/>
                  </a:solidFill>
                </a:endParaRPr>
              </a:p>
              <a:p>
                <a:pPr algn="ctr"/>
                <a:endParaRPr lang="es-ES" dirty="0"/>
              </a:p>
            </p:txBody>
          </p:sp>
        </mc:Choice>
        <mc:Fallback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694" y="1840605"/>
                <a:ext cx="3522887" cy="1179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/>
              <p:cNvSpPr txBox="1"/>
              <p:nvPr/>
            </p:nvSpPr>
            <p:spPr>
              <a:xfrm>
                <a:off x="5841931" y="1217027"/>
                <a:ext cx="11742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𝑏</m:t>
                      </m:r>
                      <m:acc>
                        <m:accPr>
                          <m:chr m:val="̅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931" y="1217027"/>
                <a:ext cx="1174232" cy="276999"/>
              </a:xfrm>
              <a:prstGeom prst="rect">
                <a:avLst/>
              </a:prstGeom>
              <a:blipFill>
                <a:blip r:embed="rId6"/>
                <a:stretch>
                  <a:fillRect l="-2073" r="-26943" b="-2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694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4" grpId="0"/>
      <p:bldP spid="112647" grpId="0"/>
      <p:bldP spid="112649" grpId="0"/>
      <p:bldP spid="112652" grpId="0"/>
      <p:bldP spid="112656" grpId="0" animBg="1"/>
      <p:bldP spid="112657" grpId="0" animBg="1"/>
      <p:bldP spid="112658" grpId="0"/>
      <p:bldP spid="1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620688"/>
            <a:ext cx="5400600" cy="272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s-ES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Asociación entre variables cualitativas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tabLst>
                <a:tab pos="444500" algn="l"/>
              </a:tabLst>
            </a:pPr>
            <a:r>
              <a:rPr lang="es-ES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	</a:t>
            </a:r>
            <a:r>
              <a:rPr lang="es-ES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sz="17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Coeficiente </a:t>
            </a:r>
            <a:r>
              <a:rPr lang="es-ES" sz="1700" b="1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ymbol" panose="05050102010706020507" pitchFamily="18" charset="2"/>
              </a:rPr>
              <a:t>c</a:t>
            </a:r>
            <a:r>
              <a:rPr lang="es-ES" sz="1700" b="1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r>
              <a:rPr lang="es-ES" sz="17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de Pearson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s-ES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Relación </a:t>
            </a:r>
            <a:r>
              <a:rPr lang="es-ES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entre variables cuantitativas</a:t>
            </a:r>
          </a:p>
          <a:p>
            <a:pPr marL="538163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s-ES" sz="17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Diagrama de </a:t>
            </a:r>
            <a:r>
              <a:rPr lang="es-ES" sz="17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Dispersión</a:t>
            </a:r>
            <a:endParaRPr lang="es-ES" sz="17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538163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s-ES" sz="17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Coeficiente de Correlación lineal </a:t>
            </a:r>
            <a:r>
              <a:rPr lang="es-ES" sz="17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de Pearson</a:t>
            </a:r>
          </a:p>
          <a:p>
            <a:pPr marL="538163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s-ES" sz="17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Recta de Regresión</a:t>
            </a:r>
          </a:p>
          <a:p>
            <a:pPr marL="538163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s-ES" sz="17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Coeficiente de </a:t>
            </a:r>
            <a:r>
              <a:rPr lang="es-ES" sz="17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Determinación</a:t>
            </a:r>
            <a:endParaRPr lang="es-ES" sz="17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76145" y="4293096"/>
            <a:ext cx="8712968" cy="207167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r">
              <a:buFont typeface="Georgia" pitchFamily="18" charset="0"/>
              <a:buNone/>
            </a:pPr>
            <a:r>
              <a:rPr lang="es-ES" dirty="0" smtClean="0"/>
              <a:t>Relación entre Variables.</a:t>
            </a:r>
            <a:br>
              <a:rPr lang="es-ES" dirty="0" smtClean="0"/>
            </a:br>
            <a:r>
              <a:rPr lang="es-ES" dirty="0" smtClean="0"/>
              <a:t>El análisis</a:t>
            </a:r>
            <a:br>
              <a:rPr lang="es-ES" dirty="0" smtClean="0"/>
            </a:br>
            <a:r>
              <a:rPr lang="es-ES" dirty="0" smtClean="0"/>
              <a:t>Cap. 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359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9" name="Rectangle 15"/>
          <p:cNvSpPr>
            <a:spLocks noChangeArrowheads="1"/>
          </p:cNvSpPr>
          <p:nvPr/>
        </p:nvSpPr>
        <p:spPr bwMode="auto">
          <a:xfrm>
            <a:off x="179388" y="1916113"/>
            <a:ext cx="878522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76250"/>
            <a:ext cx="8713787" cy="769485"/>
          </a:xfrm>
          <a:noFill/>
        </p:spPr>
        <p:txBody>
          <a:bodyPr/>
          <a:lstStyle/>
          <a:p>
            <a:pPr eaLnBrk="1" hangingPunct="1"/>
            <a:r>
              <a:rPr lang="es-ES_tradnl" altLang="es-ES" sz="1800" dirty="0" smtClean="0"/>
              <a:t>Análogamente para predecir o estimar un valor de X, tomando a Y como variable predictora, se calcula </a:t>
            </a:r>
            <a:r>
              <a:rPr lang="es-ES_tradnl" altLang="es-ES" sz="1800" b="1" i="1" dirty="0" smtClean="0"/>
              <a:t>la recta de regresión de X sobre Y.</a:t>
            </a:r>
            <a:br>
              <a:rPr lang="es-ES_tradnl" altLang="es-ES" sz="1800" b="1" i="1" dirty="0" smtClean="0"/>
            </a:br>
            <a:endParaRPr lang="es-ES" altLang="es-ES" sz="1800" b="1" i="1" dirty="0" smtClean="0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583406" y="1516219"/>
            <a:ext cx="4125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s-ES_tradnl" altLang="es-ES" sz="1600" dirty="0">
                <a:solidFill>
                  <a:prstClr val="black"/>
                </a:solidFill>
              </a:rPr>
              <a:t>Su expresión es: </a:t>
            </a:r>
            <a:r>
              <a:rPr lang="es-ES_tradnl" altLang="es-ES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X'</a:t>
            </a:r>
            <a:r>
              <a:rPr lang="es-ES_tradnl" altLang="es-ES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altLang="es-ES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ES_tradnl" altLang="es-ES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_tradnl" altLang="es-ES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ES_tradnl" altLang="es-ES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 </a:t>
            </a:r>
            <a:r>
              <a:rPr lang="es-ES_tradnl" altLang="es-ES" sz="1600" dirty="0">
                <a:solidFill>
                  <a:prstClr val="black"/>
                </a:solidFill>
              </a:rPr>
              <a:t>, donde  </a:t>
            </a:r>
            <a:r>
              <a:rPr lang="es-ES_tradnl" altLang="es-ES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ES_tradnl" altLang="es-ES" sz="1600" b="1" dirty="0" smtClean="0">
                <a:solidFill>
                  <a:prstClr val="black"/>
                </a:solidFill>
              </a:rPr>
              <a:t> </a:t>
            </a:r>
            <a:r>
              <a:rPr lang="es-ES_tradnl" altLang="es-ES" sz="1600" dirty="0" smtClean="0">
                <a:solidFill>
                  <a:prstClr val="black"/>
                </a:solidFill>
              </a:rPr>
              <a:t>=</a:t>
            </a:r>
            <a:r>
              <a:rPr lang="es-ES_tradnl" altLang="es-ES" dirty="0" smtClean="0">
                <a:solidFill>
                  <a:prstClr val="black"/>
                </a:solidFill>
              </a:rPr>
              <a:t>  </a:t>
            </a:r>
            <a:endParaRPr lang="es-ES_tradnl" altLang="es-ES" dirty="0">
              <a:solidFill>
                <a:prstClr val="black"/>
              </a:solidFill>
            </a:endParaRP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-163512" y="330297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graphicFrame>
        <p:nvGraphicFramePr>
          <p:cNvPr id="1136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741555"/>
              </p:ext>
            </p:extLst>
          </p:nvPr>
        </p:nvGraphicFramePr>
        <p:xfrm>
          <a:off x="4572000" y="1350046"/>
          <a:ext cx="741363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Ecuación" r:id="rId3" imgW="380835" imgH="469696" progId="Equation.3">
                  <p:embed/>
                </p:oleObj>
              </mc:Choice>
              <mc:Fallback>
                <p:oleObj name="Ecuación" r:id="rId3" imgW="380835" imgH="469696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350046"/>
                        <a:ext cx="741363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DDDDD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3643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13674" name="Rectangle 10"/>
          <p:cNvSpPr>
            <a:spLocks noChangeArrowheads="1"/>
          </p:cNvSpPr>
          <p:nvPr/>
        </p:nvSpPr>
        <p:spPr bwMode="auto">
          <a:xfrm>
            <a:off x="1783082" y="3133701"/>
            <a:ext cx="60356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es-ES_tradnl" altLang="es-ES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_tradnl" altLang="es-ES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es-ES_tradnl" altLang="es-ES" sz="1600" dirty="0">
                <a:solidFill>
                  <a:prstClr val="black"/>
                </a:solidFill>
              </a:rPr>
              <a:t>es el valor pronosticado o estimado por la recta de regresión</a:t>
            </a:r>
          </a:p>
        </p:txBody>
      </p:sp>
      <p:sp>
        <p:nvSpPr>
          <p:cNvPr id="113675" name="Rectangle 11"/>
          <p:cNvSpPr>
            <a:spLocks noChangeArrowheads="1"/>
          </p:cNvSpPr>
          <p:nvPr/>
        </p:nvSpPr>
        <p:spPr bwMode="auto">
          <a:xfrm>
            <a:off x="250825" y="3573463"/>
            <a:ext cx="8713788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s-ES" altLang="es-ES" sz="1400" b="1" dirty="0">
                <a:solidFill>
                  <a:prstClr val="black"/>
                </a:solidFill>
              </a:rPr>
              <a:t>Fragmento de la salida del Análisis de Regresión en Statistix para el Ejemplo 2</a:t>
            </a:r>
          </a:p>
          <a:p>
            <a:endParaRPr lang="es-ES" altLang="es-ES" sz="1400" dirty="0">
              <a:solidFill>
                <a:prstClr val="black"/>
              </a:solidFill>
            </a:endParaRPr>
          </a:p>
          <a:p>
            <a:r>
              <a:rPr lang="en-GB" altLang="es-ES" sz="1400" b="1" dirty="0">
                <a:solidFill>
                  <a:prstClr val="black"/>
                </a:solidFill>
                <a:latin typeface="Courier New" pitchFamily="49" charset="0"/>
              </a:rPr>
              <a:t>Unweighted Least Squares Linear Regression of TL  Tensión Laboral</a:t>
            </a:r>
          </a:p>
          <a:p>
            <a:endParaRPr lang="es-ES" altLang="es-ES" sz="1400" dirty="0">
              <a:solidFill>
                <a:prstClr val="black"/>
              </a:solidFill>
              <a:latin typeface="Courier New" pitchFamily="49" charset="0"/>
            </a:endParaRPr>
          </a:p>
          <a:p>
            <a:r>
              <a:rPr lang="en-GB" altLang="es-ES" sz="1400" b="1" dirty="0">
                <a:solidFill>
                  <a:prstClr val="black"/>
                </a:solidFill>
                <a:latin typeface="Courier New" pitchFamily="49" charset="0"/>
              </a:rPr>
              <a:t>Predictor</a:t>
            </a:r>
            <a:endParaRPr lang="es-ES" altLang="es-ES" sz="1400" dirty="0">
              <a:solidFill>
                <a:prstClr val="black"/>
              </a:solidFill>
              <a:latin typeface="Courier New" pitchFamily="49" charset="0"/>
            </a:endParaRPr>
          </a:p>
          <a:p>
            <a:r>
              <a:rPr lang="en-GB" altLang="es-ES" sz="1400" b="1" dirty="0">
                <a:solidFill>
                  <a:prstClr val="black"/>
                </a:solidFill>
                <a:latin typeface="Courier New" pitchFamily="49" charset="0"/>
              </a:rPr>
              <a:t>Variables   Coefficient   Std Error         T         P</a:t>
            </a:r>
          </a:p>
          <a:p>
            <a:r>
              <a:rPr lang="en-GB" altLang="es-ES" sz="1400" dirty="0">
                <a:solidFill>
                  <a:prstClr val="black"/>
                </a:solidFill>
                <a:latin typeface="Courier New" pitchFamily="49" charset="0"/>
              </a:rPr>
              <a:t>Constant        43.0606     7.42537      5.80    0.0002</a:t>
            </a:r>
          </a:p>
          <a:p>
            <a:r>
              <a:rPr lang="en-GB" altLang="es-ES" sz="1400" dirty="0">
                <a:solidFill>
                  <a:prstClr val="black"/>
                </a:solidFill>
                <a:latin typeface="Courier New" pitchFamily="49" charset="0"/>
              </a:rPr>
              <a:t>AE              1.60606     0.31020      5.18    0.0004</a:t>
            </a:r>
          </a:p>
          <a:p>
            <a:endParaRPr lang="en-GB" altLang="es-ES" sz="1400" dirty="0">
              <a:solidFill>
                <a:prstClr val="black"/>
              </a:solidFill>
              <a:latin typeface="Courier New" pitchFamily="49" charset="0"/>
            </a:endParaRPr>
          </a:p>
        </p:txBody>
      </p:sp>
      <p:sp>
        <p:nvSpPr>
          <p:cNvPr id="113676" name="Oval 12"/>
          <p:cNvSpPr>
            <a:spLocks noChangeArrowheads="1"/>
          </p:cNvSpPr>
          <p:nvPr/>
        </p:nvSpPr>
        <p:spPr bwMode="auto">
          <a:xfrm>
            <a:off x="1763713" y="4868863"/>
            <a:ext cx="1223962" cy="215900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13677" name="Oval 13"/>
          <p:cNvSpPr>
            <a:spLocks noChangeArrowheads="1"/>
          </p:cNvSpPr>
          <p:nvPr/>
        </p:nvSpPr>
        <p:spPr bwMode="auto">
          <a:xfrm>
            <a:off x="1908175" y="5084763"/>
            <a:ext cx="1081088" cy="287337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13678" name="Text Box 14"/>
          <p:cNvSpPr txBox="1">
            <a:spLocks noChangeArrowheads="1"/>
          </p:cNvSpPr>
          <p:nvPr/>
        </p:nvSpPr>
        <p:spPr bwMode="auto">
          <a:xfrm>
            <a:off x="2627313" y="5734050"/>
            <a:ext cx="356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altLang="es-ES" b="1" dirty="0">
                <a:solidFill>
                  <a:prstClr val="black"/>
                </a:solidFill>
              </a:rPr>
              <a:t>TL’=43.0606+1.60606*AE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14 CuadroTexto"/>
              <p:cNvSpPr txBox="1"/>
              <p:nvPr/>
            </p:nvSpPr>
            <p:spPr>
              <a:xfrm>
                <a:off x="2380396" y="2031960"/>
                <a:ext cx="3522887" cy="1179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ES" sz="2400" b="0" i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s-ES" sz="2400" b="0" i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</m:t>
                      </m:r>
                      <m:f>
                        <m:fPr>
                          <m:ctrlPr>
                            <a:rPr lang="es-ES" sz="24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s-ES" sz="240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)(</m:t>
                              </m:r>
                              <m:sSub>
                                <m:sSubPr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ES" sz="2400" b="0" i="1" dirty="0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400" b="0" i="1" dirty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s-ES" sz="2400" b="0" i="1" dirty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s-ES" sz="2400" b="0" i="1" dirty="0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ES" sz="2400" b="0" i="1" dirty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s-ES" sz="2400" dirty="0">
                  <a:solidFill>
                    <a:prstClr val="black"/>
                  </a:solidFill>
                </a:endParaRPr>
              </a:p>
              <a:p>
                <a:pPr algn="ctr"/>
                <a:endParaRPr lang="es-ES" dirty="0"/>
              </a:p>
            </p:txBody>
          </p:sp>
        </mc:Choice>
        <mc:Fallback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396" y="2031960"/>
                <a:ext cx="3522887" cy="1179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/>
              <p:cNvSpPr txBox="1"/>
              <p:nvPr/>
            </p:nvSpPr>
            <p:spPr>
              <a:xfrm>
                <a:off x="5975278" y="1485127"/>
                <a:ext cx="11742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̅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78" y="1485127"/>
                <a:ext cx="1174232" cy="276999"/>
              </a:xfrm>
              <a:prstGeom prst="rect">
                <a:avLst/>
              </a:prstGeom>
              <a:blipFill>
                <a:blip r:embed="rId6"/>
                <a:stretch>
                  <a:fillRect l="-1554" r="-24870" b="-2888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574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9" grpId="0"/>
      <p:bldP spid="113668" grpId="0"/>
      <p:bldP spid="113674" grpId="0"/>
      <p:bldP spid="113675" grpId="0"/>
      <p:bldP spid="113676" grpId="0" animBg="1"/>
      <p:bldP spid="113677" grpId="0" animBg="1"/>
      <p:bldP spid="113678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98699906"/>
              </p:ext>
            </p:extLst>
          </p:nvPr>
        </p:nvGraphicFramePr>
        <p:xfrm>
          <a:off x="539549" y="404664"/>
          <a:ext cx="8352930" cy="5481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4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Según sus valores</a:t>
                      </a:r>
                      <a:endParaRPr lang="es-E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Coeficiente de asociación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Cálculo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es-ES" sz="1400" dirty="0" smtClean="0"/>
                    </a:p>
                    <a:p>
                      <a:pPr algn="ctr"/>
                      <a:r>
                        <a:rPr lang="es-ES" sz="1400" b="1" dirty="0" smtClean="0"/>
                        <a:t>CUALITATIVAS</a:t>
                      </a:r>
                    </a:p>
                    <a:p>
                      <a:pPr algn="ctr"/>
                      <a:endParaRPr lang="es-ES" sz="1400" b="1" dirty="0" smtClean="0"/>
                    </a:p>
                    <a:p>
                      <a:endParaRPr lang="es-ES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Variables dicotómicas</a:t>
                      </a:r>
                    </a:p>
                    <a:p>
                      <a:endParaRPr lang="es-E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 de Kendall-Yule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-1 ≤ Q ≤ 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Cuánto más próximo a -1 o 1 más intensa es la relación entre las dos variables.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9504">
                <a:tc vMerge="1">
                  <a:txBody>
                    <a:bodyPr/>
                    <a:lstStyle/>
                    <a:p>
                      <a:endParaRPr lang="es-E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1828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chemeClr val="accent6">
                            <a:lumMod val="75000"/>
                          </a:schemeClr>
                        </a:buClr>
                        <a:buSzPct val="130000"/>
                        <a:buFont typeface="Georgia" pitchFamily="18" charset="0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Coeficiente V de Cramer</a:t>
                      </a:r>
                    </a:p>
                    <a:p>
                      <a:pPr marL="228600" marR="0" lvl="0" indent="-1828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chemeClr val="accent6">
                            <a:lumMod val="75000"/>
                          </a:schemeClr>
                        </a:buClr>
                        <a:buSzPct val="130000"/>
                        <a:buFont typeface="Georgia" pitchFamily="18" charset="0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 = √{X</a:t>
                      </a:r>
                      <a:r>
                        <a:rPr kumimoji="0" lang="es-ES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s-E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/n* min (f-1;c-1)}</a:t>
                      </a:r>
                    </a:p>
                    <a:p>
                      <a:pPr marL="228600" marR="0" lvl="0" indent="-1828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chemeClr val="accent6">
                            <a:lumMod val="75000"/>
                          </a:schemeClr>
                        </a:buClr>
                        <a:buSzPct val="130000"/>
                        <a:buFont typeface="Georgia" pitchFamily="18" charset="0"/>
                        <a:buNone/>
                        <a:tabLst/>
                        <a:defRPr/>
                      </a:pPr>
                      <a:endParaRPr kumimoji="0" lang="es-ES" sz="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marR="0" lvl="0" indent="-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chemeClr val="accent6">
                            <a:lumMod val="75000"/>
                          </a:schemeClr>
                        </a:buClr>
                        <a:buSzPct val="130000"/>
                        <a:buFont typeface="Georgia" pitchFamily="18" charset="0"/>
                        <a:buNone/>
                        <a:tabLst/>
                        <a:defRPr/>
                      </a:pPr>
                      <a:r>
                        <a:rPr kumimoji="0" lang="es-E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 (f-1;c-1)= elegir el menor del resultado de fila-1 y columna-1</a:t>
                      </a:r>
                      <a:endParaRPr kumimoji="0" lang="es-E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1828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chemeClr val="accent6">
                            <a:lumMod val="75000"/>
                          </a:schemeClr>
                        </a:buClr>
                        <a:buSzPct val="130000"/>
                        <a:buFont typeface="Georgia" pitchFamily="18" charset="0"/>
                        <a:buNone/>
                        <a:tabLst/>
                        <a:defRPr/>
                      </a:pPr>
                      <a:r>
                        <a:rPr lang="es-ES" sz="1400" dirty="0" smtClean="0"/>
                        <a:t>0 ≤ V ≤ 1</a:t>
                      </a:r>
                    </a:p>
                    <a:p>
                      <a:pPr marL="228600" marR="0" lvl="0" indent="-1828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chemeClr val="accent6">
                            <a:lumMod val="75000"/>
                          </a:schemeClr>
                        </a:buClr>
                        <a:buSzPct val="130000"/>
                        <a:buFont typeface="Georgia" pitchFamily="18" charset="0"/>
                        <a:buNone/>
                        <a:tabLst/>
                        <a:defRPr/>
                      </a:pPr>
                      <a:endParaRPr kumimoji="0" lang="es-E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CUANTITATIVAS</a:t>
                      </a:r>
                    </a:p>
                    <a:p>
                      <a:endParaRPr lang="es-ES" sz="1400" b="1" dirty="0" smtClean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Coeficiente de correlación lineal r de Pearson</a:t>
                      </a:r>
                      <a:br>
                        <a:rPr lang="es-ES" sz="1400" dirty="0" smtClean="0"/>
                      </a:br>
                      <a:r>
                        <a:rPr lang="es-ES" sz="1400" dirty="0" smtClean="0"/>
                        <a:t/>
                      </a:r>
                      <a:br>
                        <a:rPr lang="es-ES" sz="1400" dirty="0" smtClean="0"/>
                      </a:br>
                      <a:endParaRPr lang="es-ES" sz="1400" dirty="0" smtClean="0"/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-1 ≤ r ≤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/>
                        <a:t>El signo indica la relación: directa si es positivo e inversa si es negativo. Es</a:t>
                      </a:r>
                      <a:r>
                        <a:rPr lang="es-ES" sz="1400" baseline="0" dirty="0" smtClean="0"/>
                        <a:t> fuerte s</a:t>
                      </a:r>
                      <a:r>
                        <a:rPr lang="es-ES" sz="1400" dirty="0" smtClean="0"/>
                        <a:t>i es cercano a -1 y 1, débil si </a:t>
                      </a:r>
                      <a:r>
                        <a:rPr lang="es-ES" sz="1400" baseline="0" dirty="0" smtClean="0"/>
                        <a:t>es cercano a 0</a:t>
                      </a:r>
                      <a:endParaRPr lang="es-ES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 smtClean="0"/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Coeficiente de determinación </a:t>
                      </a:r>
                      <a:br>
                        <a:rPr lang="es-ES" sz="1400" dirty="0" smtClean="0"/>
                      </a:br>
                      <a:r>
                        <a:rPr lang="es-ES" sz="1400" dirty="0" smtClean="0"/>
                        <a:t>r</a:t>
                      </a:r>
                      <a:r>
                        <a:rPr lang="es-ES" sz="1400" baseline="30000" dirty="0" smtClean="0"/>
                        <a:t>2</a:t>
                      </a:r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0≤ R</a:t>
                      </a:r>
                      <a:r>
                        <a:rPr lang="es-ES" sz="1400" baseline="30000" dirty="0" smtClean="0"/>
                        <a:t>2</a:t>
                      </a:r>
                      <a:r>
                        <a:rPr lang="es-ES" sz="1400" dirty="0" smtClean="0"/>
                        <a:t> ≤ 1</a:t>
                      </a:r>
                      <a:endParaRPr lang="es-ES" sz="1400" baseline="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929058" y="1285860"/>
            <a:ext cx="150019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1400" dirty="0">
                <a:solidFill>
                  <a:prstClr val="black"/>
                </a:solidFill>
              </a:rPr>
              <a:t>Q= </a:t>
            </a:r>
            <a:r>
              <a:rPr lang="es-ES" sz="1400" u="sng" dirty="0">
                <a:solidFill>
                  <a:prstClr val="black"/>
                </a:solidFill>
              </a:rPr>
              <a:t>A * D - C * B</a:t>
            </a:r>
            <a:r>
              <a:rPr lang="es-ES" sz="1400" dirty="0">
                <a:solidFill>
                  <a:prstClr val="black"/>
                </a:solidFill>
              </a:rPr>
              <a:t>  </a:t>
            </a:r>
          </a:p>
          <a:p>
            <a:r>
              <a:rPr lang="es-ES" sz="1400" dirty="0">
                <a:solidFill>
                  <a:prstClr val="black"/>
                </a:solidFill>
              </a:rPr>
              <a:t>     A * D + C * B</a:t>
            </a:r>
          </a:p>
        </p:txBody>
      </p:sp>
      <p:graphicFrame>
        <p:nvGraphicFramePr>
          <p:cNvPr id="68610" name="Object 4"/>
          <p:cNvGraphicFramePr>
            <a:graphicFrameLocks noChangeAspect="1"/>
          </p:cNvGraphicFramePr>
          <p:nvPr/>
        </p:nvGraphicFramePr>
        <p:xfrm>
          <a:off x="4357686" y="3857628"/>
          <a:ext cx="881853" cy="631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name="Ecuación" r:id="rId3" imgW="850531" imgH="609336" progId="Equation.3">
                  <p:embed/>
                </p:oleObj>
              </mc:Choice>
              <mc:Fallback>
                <p:oleObj name="Ecuación" r:id="rId3" imgW="850531" imgH="609336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3857628"/>
                        <a:ext cx="881853" cy="6318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DDDD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11560" y="5739787"/>
            <a:ext cx="8384719" cy="11430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Coeficientes de Asociación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504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5517232"/>
            <a:ext cx="7091386" cy="114300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Datos curiosos…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643998" cy="5015480"/>
          </a:xfrm>
        </p:spPr>
        <p:txBody>
          <a:bodyPr>
            <a:normAutofit fontScale="55000" lnSpcReduction="20000"/>
          </a:bodyPr>
          <a:lstStyle/>
          <a:p>
            <a:pPr marL="11113" indent="-11113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es-ES" sz="3600" dirty="0" smtClean="0">
                <a:solidFill>
                  <a:schemeClr val="tx1"/>
                </a:solidFill>
              </a:rPr>
              <a:t>		Francis Galton, primo de Charles Darwin, después de leer su obra, decidió aplicar estos conocimientos a la </a:t>
            </a:r>
            <a:r>
              <a:rPr lang="es-ES" sz="3600" b="1" dirty="0" smtClean="0">
                <a:solidFill>
                  <a:schemeClr val="tx1"/>
                </a:solidFill>
              </a:rPr>
              <a:t>Psicología</a:t>
            </a:r>
            <a:r>
              <a:rPr lang="es-ES" sz="3600" dirty="0" smtClean="0">
                <a:solidFill>
                  <a:schemeClr val="tx1"/>
                </a:solidFill>
              </a:rPr>
              <a:t>, concretamente al estudio de la Inteligencia. Fue el primero en utilizar la Estadística en sus observaciones. (…) Con el objeto de someter a análisis los datos por él recogidos, contrató al matemático</a:t>
            </a:r>
            <a:r>
              <a:rPr lang="es-ES" sz="3600" b="1" dirty="0" smtClean="0">
                <a:solidFill>
                  <a:schemeClr val="tx1"/>
                </a:solidFill>
              </a:rPr>
              <a:t> Karl Pearson</a:t>
            </a:r>
            <a:r>
              <a:rPr lang="es-ES" sz="360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es-ES" i="1" dirty="0" smtClean="0">
                <a:solidFill>
                  <a:schemeClr val="tx1"/>
                </a:solidFill>
              </a:rPr>
              <a:t>Fuente: www.ecured.cu/Francis_Galton</a:t>
            </a:r>
          </a:p>
          <a:p>
            <a:pPr>
              <a:buNone/>
            </a:pPr>
            <a:endParaRPr lang="es-ES" sz="3600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b="1" dirty="0" smtClean="0">
                <a:solidFill>
                  <a:schemeClr val="tx1"/>
                </a:solidFill>
              </a:rPr>
              <a:t>	Karl Pearson </a:t>
            </a:r>
            <a:r>
              <a:rPr lang="es-ES" sz="3600" dirty="0" smtClean="0">
                <a:solidFill>
                  <a:schemeClr val="tx1"/>
                </a:solidFill>
              </a:rPr>
              <a:t>(1857-1936) ha sido considerado como el fundador de la ciencia Estadística. Seguidor entusiasta de la teoría de la evolución, e influido por las ideas de Galton, creyó encontrar en la correlación (cuya fórmula de cálculo desarrolló) el instrumento adecuado para convertir la </a:t>
            </a:r>
            <a:r>
              <a:rPr lang="es-ES" sz="3600" b="1" dirty="0" smtClean="0">
                <a:solidFill>
                  <a:schemeClr val="tx1"/>
                </a:solidFill>
              </a:rPr>
              <a:t>Psicología</a:t>
            </a:r>
            <a:r>
              <a:rPr lang="es-ES" sz="3600" dirty="0" smtClean="0">
                <a:solidFill>
                  <a:schemeClr val="tx1"/>
                </a:solidFill>
              </a:rPr>
              <a:t>, la Antropología y la Sociología en ciencias tan respetadas como la Física y la Química.</a:t>
            </a: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i="1" dirty="0" smtClean="0">
                <a:solidFill>
                  <a:schemeClr val="tx1"/>
                </a:solidFill>
              </a:rPr>
              <a:t>Fuente: www.psicologiacientifica.com/estadistica-y-psicologia (ver notas del ppt)</a:t>
            </a:r>
            <a:endParaRPr lang="es-E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4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1 Marcador de contenido"/>
          <p:cNvGraphicFramePr>
            <a:graphicFrameLocks/>
          </p:cNvGraphicFramePr>
          <p:nvPr/>
        </p:nvGraphicFramePr>
        <p:xfrm>
          <a:off x="357158" y="285728"/>
          <a:ext cx="4786346" cy="3429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2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873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Etapa vital del</a:t>
                      </a:r>
                      <a:r>
                        <a:rPr lang="es-ES" baseline="0" dirty="0" smtClean="0"/>
                        <a:t> paciente </a:t>
                      </a:r>
                      <a:r>
                        <a:rPr lang="es-ES" sz="1700" b="0" baseline="0" dirty="0" smtClean="0"/>
                        <a:t>(antecedente)</a:t>
                      </a:r>
                      <a:endParaRPr lang="es-ES" sz="1700" b="0" dirty="0" smtClean="0"/>
                    </a:p>
                  </a:txBody>
                  <a:tcPr anchor="b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Inclusión</a:t>
                      </a:r>
                      <a:r>
                        <a:rPr lang="es-ES" baseline="0" dirty="0" smtClean="0"/>
                        <a:t> de la familia </a:t>
                      </a:r>
                      <a:r>
                        <a:rPr lang="es-ES" sz="1600" b="0" baseline="0" dirty="0" smtClean="0"/>
                        <a:t>(consecuente)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66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Sí</a:t>
                      </a:r>
                      <a:endParaRPr lang="es-E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s-E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A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Totales</a:t>
                      </a:r>
                      <a:endParaRPr lang="es-E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78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Niñez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AR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s-ES" sz="15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s-ES" sz="15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5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968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Adolescencia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AR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ES" sz="15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AR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s-ES" sz="15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E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968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Adultez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ES" sz="15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es-ES" sz="15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E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98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Vejez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s-ES" sz="15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AR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ES" sz="15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E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878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Totales</a:t>
                      </a:r>
                      <a:endParaRPr lang="es-E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/>
                        <a:t>40</a:t>
                      </a:r>
                      <a:endParaRPr lang="es-E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/>
                        <a:t>60</a:t>
                      </a:r>
                      <a:endParaRPr lang="es-E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500" b="0" dirty="0" smtClean="0"/>
                        <a:t>100</a:t>
                      </a:r>
                      <a:endParaRPr lang="es-ES" sz="15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571736" y="1534199"/>
            <a:ext cx="4286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D60093"/>
                </a:solidFill>
              </a:rPr>
              <a:t>10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643174" y="2000240"/>
            <a:ext cx="4286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D60093"/>
                </a:solidFill>
              </a:rPr>
              <a:t>8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500430" y="1571612"/>
            <a:ext cx="4286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D60093"/>
                </a:solidFill>
              </a:rPr>
              <a:t>15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500430" y="2000240"/>
            <a:ext cx="4286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D60093"/>
                </a:solidFill>
              </a:rPr>
              <a:t>12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71736" y="2428868"/>
            <a:ext cx="4286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D60093"/>
                </a:solidFill>
              </a:rPr>
              <a:t>16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500430" y="2428868"/>
            <a:ext cx="4286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D60093"/>
                </a:solidFill>
              </a:rPr>
              <a:t>24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643174" y="2857496"/>
            <a:ext cx="4286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D60093"/>
                </a:solidFill>
              </a:rPr>
              <a:t>6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571868" y="2857496"/>
            <a:ext cx="4286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D60093"/>
                </a:solidFill>
              </a:rPr>
              <a:t>9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42844" y="392906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>
                <a:solidFill>
                  <a:prstClr val="black"/>
                </a:solidFill>
              </a:rPr>
              <a:t>f</a:t>
            </a:r>
            <a:r>
              <a:rPr lang="es-ES" i="1" baseline="-25000" dirty="0">
                <a:solidFill>
                  <a:prstClr val="black"/>
                </a:solidFill>
              </a:rPr>
              <a:t>ij</a:t>
            </a:r>
            <a:r>
              <a:rPr lang="es-ES" i="1" dirty="0">
                <a:solidFill>
                  <a:prstClr val="black"/>
                </a:solidFill>
              </a:rPr>
              <a:t> </a:t>
            </a:r>
            <a:r>
              <a:rPr lang="es-ES" dirty="0">
                <a:solidFill>
                  <a:prstClr val="black"/>
                </a:solidFill>
              </a:rPr>
              <a:t>frecuencias observadas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142844" y="457200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>
                <a:solidFill>
                  <a:prstClr val="black"/>
                </a:solidFill>
              </a:rPr>
              <a:t>f</a:t>
            </a:r>
            <a:r>
              <a:rPr lang="es-ES" i="1" baseline="30000" dirty="0">
                <a:solidFill>
                  <a:prstClr val="black"/>
                </a:solidFill>
              </a:rPr>
              <a:t>e</a:t>
            </a:r>
            <a:r>
              <a:rPr lang="es-ES" i="1" baseline="-25000" dirty="0">
                <a:solidFill>
                  <a:prstClr val="black"/>
                </a:solidFill>
              </a:rPr>
              <a:t>ij</a:t>
            </a:r>
            <a:r>
              <a:rPr lang="es-ES" i="1" dirty="0">
                <a:solidFill>
                  <a:prstClr val="black"/>
                </a:solidFill>
              </a:rPr>
              <a:t> </a:t>
            </a:r>
            <a:r>
              <a:rPr lang="es-ES" dirty="0">
                <a:solidFill>
                  <a:srgbClr val="D60093"/>
                </a:solidFill>
              </a:rPr>
              <a:t>frecuencias esperadas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5214942" y="3000934"/>
            <a:ext cx="38576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prstClr val="black"/>
                </a:solidFill>
              </a:rPr>
              <a:t>Si ambas variables fueran independientes, o sea si la etapa vital no tuviera efecto sobre la elección del terapeuta de incluir a la familia en la tratamiento, se esperaría que haya igual proporción de inclusión de familiares en cada etapa vital.</a:t>
            </a:r>
          </a:p>
        </p:txBody>
      </p:sp>
      <p:cxnSp>
        <p:nvCxnSpPr>
          <p:cNvPr id="16" name="16 Conector recto de flecha"/>
          <p:cNvCxnSpPr/>
          <p:nvPr/>
        </p:nvCxnSpPr>
        <p:spPr>
          <a:xfrm rot="16200000" flipV="1">
            <a:off x="2857488" y="3571876"/>
            <a:ext cx="285752" cy="285752"/>
          </a:xfrm>
          <a:prstGeom prst="straightConnector1">
            <a:avLst/>
          </a:prstGeom>
          <a:ln w="38100">
            <a:solidFill>
              <a:srgbClr val="D6009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7 Conector recto de flecha"/>
          <p:cNvCxnSpPr/>
          <p:nvPr/>
        </p:nvCxnSpPr>
        <p:spPr>
          <a:xfrm rot="10800000">
            <a:off x="4857752" y="1714488"/>
            <a:ext cx="285752" cy="214314"/>
          </a:xfrm>
          <a:prstGeom prst="straightConnector1">
            <a:avLst/>
          </a:prstGeom>
          <a:ln w="38100">
            <a:solidFill>
              <a:srgbClr val="D6009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8 Conector recto de flecha"/>
          <p:cNvCxnSpPr/>
          <p:nvPr/>
        </p:nvCxnSpPr>
        <p:spPr>
          <a:xfrm rot="16200000" flipV="1">
            <a:off x="4607719" y="3750471"/>
            <a:ext cx="357190" cy="142876"/>
          </a:xfrm>
          <a:prstGeom prst="straightConnector1">
            <a:avLst/>
          </a:prstGeom>
          <a:ln w="38100">
            <a:solidFill>
              <a:srgbClr val="D6009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9 Conector recto de flecha"/>
          <p:cNvCxnSpPr/>
          <p:nvPr/>
        </p:nvCxnSpPr>
        <p:spPr>
          <a:xfrm rot="16200000" flipV="1">
            <a:off x="3536149" y="3750471"/>
            <a:ext cx="357190" cy="142876"/>
          </a:xfrm>
          <a:prstGeom prst="straightConnector1">
            <a:avLst/>
          </a:prstGeom>
          <a:ln w="38100">
            <a:solidFill>
              <a:srgbClr val="D6009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20 CuadroTexto"/>
          <p:cNvSpPr txBox="1"/>
          <p:nvPr/>
        </p:nvSpPr>
        <p:spPr>
          <a:xfrm>
            <a:off x="3071802" y="39290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>
                <a:solidFill>
                  <a:prstClr val="black"/>
                </a:solidFill>
              </a:rPr>
              <a:t>f</a:t>
            </a:r>
            <a:r>
              <a:rPr lang="es-ES" i="1" baseline="-25000" dirty="0">
                <a:solidFill>
                  <a:prstClr val="black"/>
                </a:solidFill>
              </a:rPr>
              <a:t>j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21" name="21 CuadroTexto"/>
          <p:cNvSpPr txBox="1"/>
          <p:nvPr/>
        </p:nvSpPr>
        <p:spPr>
          <a:xfrm>
            <a:off x="5286380" y="18573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>
                <a:solidFill>
                  <a:prstClr val="black"/>
                </a:solidFill>
              </a:rPr>
              <a:t>f</a:t>
            </a:r>
            <a:r>
              <a:rPr lang="es-ES" i="1" baseline="-25000" dirty="0">
                <a:solidFill>
                  <a:prstClr val="black"/>
                </a:solidFill>
              </a:rPr>
              <a:t>i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22" name="22 CuadroTexto"/>
          <p:cNvSpPr txBox="1"/>
          <p:nvPr/>
        </p:nvSpPr>
        <p:spPr>
          <a:xfrm>
            <a:off x="3643306" y="400050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>
                <a:solidFill>
                  <a:prstClr val="black"/>
                </a:solidFill>
              </a:rPr>
              <a:t>f</a:t>
            </a:r>
            <a:r>
              <a:rPr lang="es-ES" i="1" baseline="-25000" dirty="0">
                <a:solidFill>
                  <a:prstClr val="black"/>
                </a:solidFill>
              </a:rPr>
              <a:t>j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23" name="23 CuadroTexto"/>
          <p:cNvSpPr txBox="1"/>
          <p:nvPr/>
        </p:nvSpPr>
        <p:spPr>
          <a:xfrm>
            <a:off x="4714876" y="400050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prstClr val="black"/>
                </a:solidFill>
              </a:rPr>
              <a:t>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/>
              <p:cNvSpPr txBox="1"/>
              <p:nvPr/>
            </p:nvSpPr>
            <p:spPr>
              <a:xfrm>
                <a:off x="251520" y="5230312"/>
                <a:ext cx="1008112" cy="4203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bSup>
                  </m:oMath>
                </a14:m>
                <a:r>
                  <a:rPr lang="es-E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E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  <m:sSub>
                          <m:sSubPr>
                            <m:ctrlP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s-ES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num>
                      <m:den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s-ES" dirty="0"/>
              </a:p>
            </p:txBody>
          </p:sp>
        </mc:Choice>
        <mc:Fallback>
          <p:sp>
            <p:nvSpPr>
              <p:cNvPr id="24" name="Cuadro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230312"/>
                <a:ext cx="1008112" cy="420371"/>
              </a:xfrm>
              <a:prstGeom prst="rect">
                <a:avLst/>
              </a:prstGeom>
              <a:blipFill>
                <a:blip r:embed="rId2"/>
                <a:stretch>
                  <a:fillRect l="-10843" t="-4348" b="-1594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539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20" grpId="0"/>
      <p:bldP spid="20" grpId="1"/>
      <p:bldP spid="21" grpId="0"/>
      <p:bldP spid="21" grpId="1"/>
      <p:bldP spid="21" grpId="2"/>
      <p:bldP spid="21" grpId="3"/>
      <p:bldP spid="22" grpId="0"/>
      <p:bldP spid="23" grpId="0"/>
      <p:bldP spid="23" grpId="1"/>
      <p:bldP spid="23" grpId="2"/>
      <p:bldP spid="23" grpId="3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3 Marcador de contenido" descr="Chi cuadrado etapa vital inclusión familia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796269" y="2525731"/>
            <a:ext cx="5204887" cy="3903665"/>
          </a:xfrm>
        </p:spPr>
      </p:pic>
      <p:sp>
        <p:nvSpPr>
          <p:cNvPr id="6" name="5 CuadroTexto"/>
          <p:cNvSpPr txBox="1"/>
          <p:nvPr/>
        </p:nvSpPr>
        <p:spPr>
          <a:xfrm>
            <a:off x="0" y="1285860"/>
            <a:ext cx="86439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prstClr val="black"/>
                </a:solidFill>
              </a:rPr>
              <a:t>= </a:t>
            </a:r>
            <a:r>
              <a:rPr lang="pt-BR" u="sng" dirty="0">
                <a:solidFill>
                  <a:prstClr val="black"/>
                </a:solidFill>
              </a:rPr>
              <a:t>(17-10)</a:t>
            </a:r>
            <a:r>
              <a:rPr lang="pt-BR" baseline="30000" dirty="0">
                <a:solidFill>
                  <a:prstClr val="black"/>
                </a:solidFill>
              </a:rPr>
              <a:t>2</a:t>
            </a:r>
            <a:r>
              <a:rPr lang="pt-BR" dirty="0">
                <a:solidFill>
                  <a:prstClr val="black"/>
                </a:solidFill>
              </a:rPr>
              <a:t> + </a:t>
            </a:r>
            <a:r>
              <a:rPr lang="pt-BR" u="sng" dirty="0">
                <a:solidFill>
                  <a:prstClr val="black"/>
                </a:solidFill>
              </a:rPr>
              <a:t>(5-8)</a:t>
            </a:r>
            <a:r>
              <a:rPr lang="pt-BR" baseline="30000" dirty="0">
                <a:solidFill>
                  <a:prstClr val="black"/>
                </a:solidFill>
              </a:rPr>
              <a:t>2</a:t>
            </a:r>
            <a:r>
              <a:rPr lang="pt-BR" dirty="0">
                <a:solidFill>
                  <a:prstClr val="black"/>
                </a:solidFill>
              </a:rPr>
              <a:t> + </a:t>
            </a:r>
            <a:r>
              <a:rPr lang="pt-BR" u="sng" dirty="0">
                <a:solidFill>
                  <a:prstClr val="black"/>
                </a:solidFill>
              </a:rPr>
              <a:t>(5-16)</a:t>
            </a:r>
            <a:r>
              <a:rPr lang="pt-BR" baseline="30000" dirty="0">
                <a:solidFill>
                  <a:prstClr val="black"/>
                </a:solidFill>
              </a:rPr>
              <a:t>2</a:t>
            </a:r>
            <a:r>
              <a:rPr lang="pt-BR" dirty="0">
                <a:solidFill>
                  <a:prstClr val="black"/>
                </a:solidFill>
              </a:rPr>
              <a:t> + </a:t>
            </a:r>
            <a:r>
              <a:rPr lang="pt-BR" u="sng" dirty="0">
                <a:solidFill>
                  <a:prstClr val="black"/>
                </a:solidFill>
              </a:rPr>
              <a:t>(13-6)</a:t>
            </a:r>
            <a:r>
              <a:rPr lang="pt-BR" baseline="30000" dirty="0">
                <a:solidFill>
                  <a:prstClr val="black"/>
                </a:solidFill>
              </a:rPr>
              <a:t>2</a:t>
            </a:r>
            <a:r>
              <a:rPr lang="pt-BR" dirty="0">
                <a:solidFill>
                  <a:prstClr val="black"/>
                </a:solidFill>
              </a:rPr>
              <a:t> + </a:t>
            </a:r>
            <a:r>
              <a:rPr lang="pt-BR" u="sng" dirty="0">
                <a:solidFill>
                  <a:prstClr val="black"/>
                </a:solidFill>
              </a:rPr>
              <a:t>(8-15)</a:t>
            </a:r>
            <a:r>
              <a:rPr lang="pt-BR" baseline="30000" dirty="0">
                <a:solidFill>
                  <a:prstClr val="black"/>
                </a:solidFill>
              </a:rPr>
              <a:t>2</a:t>
            </a:r>
            <a:r>
              <a:rPr lang="pt-BR" dirty="0">
                <a:solidFill>
                  <a:prstClr val="black"/>
                </a:solidFill>
              </a:rPr>
              <a:t> + </a:t>
            </a:r>
            <a:r>
              <a:rPr lang="pt-BR" u="sng" dirty="0">
                <a:solidFill>
                  <a:prstClr val="black"/>
                </a:solidFill>
              </a:rPr>
              <a:t>(15-12)</a:t>
            </a:r>
            <a:r>
              <a:rPr lang="pt-BR" baseline="30000" dirty="0">
                <a:solidFill>
                  <a:prstClr val="black"/>
                </a:solidFill>
              </a:rPr>
              <a:t>2</a:t>
            </a:r>
            <a:r>
              <a:rPr lang="pt-BR" dirty="0">
                <a:solidFill>
                  <a:prstClr val="black"/>
                </a:solidFill>
              </a:rPr>
              <a:t> + </a:t>
            </a:r>
            <a:r>
              <a:rPr lang="pt-BR" u="sng" dirty="0">
                <a:solidFill>
                  <a:prstClr val="black"/>
                </a:solidFill>
              </a:rPr>
              <a:t>(35-24)</a:t>
            </a:r>
            <a:r>
              <a:rPr lang="pt-BR" baseline="30000" dirty="0">
                <a:solidFill>
                  <a:prstClr val="black"/>
                </a:solidFill>
              </a:rPr>
              <a:t>2</a:t>
            </a:r>
            <a:r>
              <a:rPr lang="pt-BR" dirty="0">
                <a:solidFill>
                  <a:prstClr val="black"/>
                </a:solidFill>
              </a:rPr>
              <a:t> + </a:t>
            </a:r>
            <a:r>
              <a:rPr lang="pt-BR" u="sng" dirty="0">
                <a:solidFill>
                  <a:prstClr val="black"/>
                </a:solidFill>
              </a:rPr>
              <a:t>(2-9)</a:t>
            </a:r>
            <a:r>
              <a:rPr lang="pt-BR" baseline="30000" dirty="0">
                <a:solidFill>
                  <a:prstClr val="black"/>
                </a:solidFill>
              </a:rPr>
              <a:t>2</a:t>
            </a:r>
            <a:endParaRPr lang="es-ES" dirty="0">
              <a:solidFill>
                <a:prstClr val="black"/>
              </a:solidFill>
            </a:endParaRPr>
          </a:p>
          <a:p>
            <a:r>
              <a:rPr lang="pt-BR" dirty="0">
                <a:solidFill>
                  <a:prstClr val="black"/>
                </a:solidFill>
              </a:rPr>
              <a:t>     10            8           16           6            15           12            24           9</a:t>
            </a:r>
            <a:endParaRPr lang="es-ES" dirty="0">
              <a:solidFill>
                <a:prstClr val="black"/>
              </a:solidFill>
            </a:endParaRPr>
          </a:p>
          <a:p>
            <a:r>
              <a:rPr lang="pt-BR" dirty="0">
                <a:solidFill>
                  <a:prstClr val="black"/>
                </a:solidFill>
              </a:rPr>
              <a:t> </a:t>
            </a:r>
            <a:endParaRPr lang="es-ES" sz="1000" dirty="0">
              <a:solidFill>
                <a:prstClr val="black"/>
              </a:solidFill>
            </a:endParaRPr>
          </a:p>
          <a:p>
            <a:r>
              <a:rPr lang="pt-BR" dirty="0">
                <a:solidFill>
                  <a:prstClr val="black"/>
                </a:solidFill>
              </a:rPr>
              <a:t>= 4,9 + 1,13 + 7,56 + 8,17 + 3,27 + 0,75 + 5,04 + 5,44 = </a:t>
            </a:r>
            <a:r>
              <a:rPr lang="pt-BR" b="1" dirty="0">
                <a:solidFill>
                  <a:prstClr val="black"/>
                </a:solidFill>
              </a:rPr>
              <a:t>36,26</a:t>
            </a:r>
            <a:endParaRPr lang="es-ES" dirty="0">
              <a:solidFill>
                <a:prstClr val="black"/>
              </a:solidFill>
            </a:endParaRPr>
          </a:p>
          <a:p>
            <a:endParaRPr lang="es-E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0"/>
              <p:cNvSpPr txBox="1">
                <a:spLocks noChangeArrowheads="1"/>
              </p:cNvSpPr>
              <p:nvPr/>
            </p:nvSpPr>
            <p:spPr bwMode="auto">
              <a:xfrm>
                <a:off x="4067944" y="0"/>
                <a:ext cx="5076056" cy="13630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s-ES" altLang="es-ES" sz="1600" dirty="0">
                    <a:solidFill>
                      <a:prstClr val="black"/>
                    </a:solidFill>
                  </a:rPr>
                  <a:t>Donde </a:t>
                </a:r>
                <a:r>
                  <a:rPr lang="es-ES" altLang="es-ES" sz="16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s-ES" altLang="es-ES" sz="1600" dirty="0">
                    <a:solidFill>
                      <a:prstClr val="black"/>
                    </a:solidFill>
                  </a:rPr>
                  <a:t>:1,…,</a:t>
                </a:r>
                <a:r>
                  <a:rPr lang="es-ES" altLang="es-ES" sz="16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s-ES" altLang="es-ES" sz="1600" i="1" baseline="-25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s-ES" altLang="es-ES" sz="1600" dirty="0">
                    <a:solidFill>
                      <a:prstClr val="black"/>
                    </a:solidFill>
                  </a:rPr>
                  <a:t> indica la fila</a:t>
                </a:r>
              </a:p>
              <a:p>
                <a:r>
                  <a:rPr lang="es-ES" altLang="es-ES" sz="1600" dirty="0">
                    <a:solidFill>
                      <a:prstClr val="black"/>
                    </a:solidFill>
                  </a:rPr>
                  <a:t>          </a:t>
                </a:r>
                <a:r>
                  <a:rPr lang="es-ES" altLang="es-ES" sz="16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s-ES" altLang="es-ES" sz="1600" dirty="0">
                    <a:solidFill>
                      <a:prstClr val="black"/>
                    </a:solidFill>
                  </a:rPr>
                  <a:t>:1,…,</a:t>
                </a:r>
                <a:r>
                  <a:rPr lang="es-ES" altLang="es-ES" sz="16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s-ES" altLang="es-ES" sz="1600" i="1" baseline="-25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s-ES" altLang="es-ES" sz="1600" dirty="0">
                    <a:solidFill>
                      <a:prstClr val="black"/>
                    </a:solidFill>
                  </a:rPr>
                  <a:t> indica la columna</a:t>
                </a:r>
              </a:p>
              <a:p>
                <a:r>
                  <a:rPr lang="es-ES" altLang="es-ES" sz="1600" dirty="0">
                    <a:solidFill>
                      <a:prstClr val="black"/>
                    </a:solidFill>
                  </a:rPr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lang="es-ES" sz="1600" i="1" baseline="30000">
                            <a:solidFill>
                              <a:prstClr val="black"/>
                            </a:solidFill>
                            <a:latin typeface="Cambria Math"/>
                          </a:rPr>
                          <m:t>𝑜</m:t>
                        </m:r>
                      </m:e>
                      <m:sub>
                        <m:r>
                          <a:rPr lang="es-ES" sz="1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s-ES" altLang="es-ES" sz="1600" dirty="0" smtClean="0">
                    <a:solidFill>
                      <a:prstClr val="black"/>
                    </a:solidFill>
                  </a:rPr>
                  <a:t> </a:t>
                </a:r>
                <a:r>
                  <a:rPr lang="es-ES" altLang="es-ES" sz="1600" dirty="0">
                    <a:solidFill>
                      <a:prstClr val="black"/>
                    </a:solidFill>
                  </a:rPr>
                  <a:t>es la frecuencia observada en la celda </a:t>
                </a:r>
                <a:r>
                  <a:rPr lang="es-ES" altLang="es-ES" sz="16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ij</a:t>
                </a:r>
                <a:r>
                  <a:rPr lang="es-ES" altLang="es-ES" sz="1600" dirty="0" smtClean="0">
                    <a:solidFill>
                      <a:prstClr val="black"/>
                    </a:solidFill>
                  </a:rPr>
                  <a:t> </a:t>
                </a:r>
                <a:endParaRPr lang="es-ES" altLang="es-ES" sz="16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s-ES" altLang="es-ES" sz="16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s-ES" altLang="es-ES" sz="16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lang="es-ES" sz="1600" i="1" baseline="30000">
                            <a:solidFill>
                              <a:prstClr val="black"/>
                            </a:solidFill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s-ES" sz="1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s-ES" altLang="es-ES" sz="16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ES" altLang="es-ES" sz="1600" dirty="0">
                    <a:solidFill>
                      <a:prstClr val="black"/>
                    </a:solidFill>
                  </a:rPr>
                  <a:t>es la frecuencia </a:t>
                </a:r>
                <a:r>
                  <a:rPr lang="es-ES" altLang="es-ES" sz="1600" dirty="0" smtClean="0">
                    <a:solidFill>
                      <a:prstClr val="black"/>
                    </a:solidFill>
                  </a:rPr>
                  <a:t>teórica </a:t>
                </a:r>
                <a:r>
                  <a:rPr lang="es-ES" altLang="es-ES" sz="1600" dirty="0">
                    <a:solidFill>
                      <a:prstClr val="black"/>
                    </a:solidFill>
                  </a:rPr>
                  <a:t>o esperada </a:t>
                </a:r>
                <a:r>
                  <a:rPr lang="es-ES" altLang="es-ES" sz="1600" dirty="0" smtClean="0">
                    <a:solidFill>
                      <a:prstClr val="black"/>
                    </a:solidFill>
                  </a:rPr>
                  <a:t>de la</a:t>
                </a:r>
              </a:p>
              <a:p>
                <a:pPr lvl="0"/>
                <a:r>
                  <a:rPr lang="es-ES" altLang="es-ES" sz="1600" dirty="0">
                    <a:solidFill>
                      <a:prstClr val="black"/>
                    </a:solidFill>
                  </a:rPr>
                  <a:t> </a:t>
                </a:r>
                <a:r>
                  <a:rPr lang="es-ES" altLang="es-ES" sz="1600" dirty="0" smtClean="0">
                    <a:solidFill>
                      <a:prstClr val="black"/>
                    </a:solidFill>
                  </a:rPr>
                  <a:t>         celda </a:t>
                </a:r>
                <a:r>
                  <a:rPr lang="es-ES" altLang="es-ES" sz="16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ij  </a:t>
                </a:r>
                <a:r>
                  <a:rPr lang="es-ES" altLang="es-ES" sz="1600" dirty="0" smtClean="0">
                    <a:solidFill>
                      <a:prstClr val="black"/>
                    </a:solidFill>
                  </a:rPr>
                  <a:t>bajo </a:t>
                </a:r>
                <a:r>
                  <a:rPr lang="es-ES" altLang="es-ES" sz="1600" dirty="0">
                    <a:solidFill>
                      <a:prstClr val="black"/>
                    </a:solidFill>
                  </a:rPr>
                  <a:t>la hipótesis </a:t>
                </a:r>
                <a:r>
                  <a:rPr lang="es-ES" altLang="es-ES" sz="1600" dirty="0" smtClean="0">
                    <a:solidFill>
                      <a:prstClr val="black"/>
                    </a:solidFill>
                  </a:rPr>
                  <a:t>de independencia.</a:t>
                </a:r>
                <a:endParaRPr lang="es-ES" altLang="es-ES" sz="16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7944" y="0"/>
                <a:ext cx="5076056" cy="1363065"/>
              </a:xfrm>
              <a:prstGeom prst="rect">
                <a:avLst/>
              </a:prstGeom>
              <a:blipFill rotWithShape="1">
                <a:blip r:embed="rId3"/>
                <a:stretch>
                  <a:fillRect l="-600" t="-1786" b="-4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9 Elipse"/>
          <p:cNvSpPr/>
          <p:nvPr/>
        </p:nvSpPr>
        <p:spPr>
          <a:xfrm>
            <a:off x="5715008" y="2000240"/>
            <a:ext cx="714380" cy="64294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6500826" y="5643578"/>
            <a:ext cx="714380" cy="35719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prstClr val="white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57158" y="3286124"/>
            <a:ext cx="307183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Symbol" panose="05050102010706020507" pitchFamily="18" charset="2"/>
              </a:rPr>
              <a:t>c</a:t>
            </a:r>
            <a:r>
              <a:rPr lang="es-ES" sz="2200" b="1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r>
              <a:rPr lang="es-AR" b="1" baseline="30000" dirty="0" smtClean="0">
                <a:solidFill>
                  <a:prstClr val="black"/>
                </a:solidFill>
              </a:rPr>
              <a:t> </a:t>
            </a:r>
            <a:r>
              <a:rPr lang="es-AR" dirty="0">
                <a:solidFill>
                  <a:prstClr val="black"/>
                </a:solidFill>
              </a:rPr>
              <a:t>no puede ser negativo.</a:t>
            </a:r>
          </a:p>
          <a:p>
            <a:r>
              <a:rPr lang="es-AR" dirty="0">
                <a:solidFill>
                  <a:prstClr val="black"/>
                </a:solidFill>
              </a:rPr>
              <a:t>Solo puede ser 0 si cada frecuencia observada es igual a la esperada.</a:t>
            </a:r>
            <a:br>
              <a:rPr lang="es-AR" dirty="0">
                <a:solidFill>
                  <a:prstClr val="black"/>
                </a:solidFill>
              </a:rPr>
            </a:br>
            <a:r>
              <a:rPr lang="es-AR" dirty="0">
                <a:solidFill>
                  <a:prstClr val="black"/>
                </a:solidFill>
              </a:rPr>
              <a:t/>
            </a:r>
            <a:br>
              <a:rPr lang="es-AR" dirty="0">
                <a:solidFill>
                  <a:prstClr val="black"/>
                </a:solidFill>
              </a:rPr>
            </a:br>
            <a:r>
              <a:rPr lang="es-AR" dirty="0">
                <a:solidFill>
                  <a:prstClr val="black"/>
                </a:solidFill>
              </a:rPr>
              <a:t>Problemas: </a:t>
            </a:r>
            <a:br>
              <a:rPr lang="es-AR" dirty="0">
                <a:solidFill>
                  <a:prstClr val="black"/>
                </a:solidFill>
              </a:rPr>
            </a:br>
            <a:r>
              <a:rPr lang="es-AR" dirty="0">
                <a:solidFill>
                  <a:prstClr val="black"/>
                </a:solidFill>
              </a:rPr>
              <a:t>Puede ser indefinidamente grande.</a:t>
            </a:r>
            <a:br>
              <a:rPr lang="es-AR" dirty="0">
                <a:solidFill>
                  <a:prstClr val="black"/>
                </a:solidFill>
              </a:rPr>
            </a:br>
            <a:r>
              <a:rPr lang="es-AR" dirty="0">
                <a:solidFill>
                  <a:prstClr val="black"/>
                </a:solidFill>
              </a:rPr>
              <a:t>Su valor depende del número de casos y de la dimensión de la tabla. </a:t>
            </a:r>
            <a:endParaRPr lang="es-E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CuadroTexto"/>
              <p:cNvSpPr txBox="1"/>
              <p:nvPr/>
            </p:nvSpPr>
            <p:spPr>
              <a:xfrm>
                <a:off x="179512" y="256031"/>
                <a:ext cx="4248472" cy="971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S" sz="28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s-ES" sz="2800" i="1">
                            <a:solidFill>
                              <a:prstClr val="black"/>
                            </a:solidFill>
                            <a:latin typeface="Cambria Math"/>
                            <a:sym typeface="Symbol"/>
                          </a:rPr>
                          <m:t></m:t>
                        </m:r>
                      </m:e>
                      <m:sup>
                        <m:r>
                          <a:rPr lang="es-ES" sz="2800" b="0" i="1" smtClean="0">
                            <a:latin typeface="Cambria Math"/>
                            <a:sym typeface="Symbol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ES" sz="2800" dirty="0" smtClean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s-E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ES" sz="2800" b="0" i="1" smtClean="0">
                            <a:latin typeface="Cambria Math"/>
                          </a:rPr>
                          <m:t>𝑖</m:t>
                        </m:r>
                        <m:r>
                          <a:rPr lang="es-ES" sz="2800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s-E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2800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s-ES" sz="2800" b="0" i="1" smtClean="0">
                                <a:latin typeface="Cambria Math"/>
                              </a:rPr>
                              <m:t>𝑓</m:t>
                            </m:r>
                          </m:sub>
                        </m:sSub>
                      </m:sup>
                      <m:e>
                        <m:nary>
                          <m:naryPr>
                            <m:chr m:val="∑"/>
                            <m:ctrlPr>
                              <a:rPr lang="es-ES" sz="2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ES" sz="2800" b="0" i="1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es-ES" sz="2800" b="0" i="1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s-ES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28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s-ES" sz="2800" b="0" i="1" smtClean="0">
                                    <a:latin typeface="Cambria Math"/>
                                  </a:rPr>
                                  <m:t>𝑐</m:t>
                                </m:r>
                              </m:sub>
                            </m:sSub>
                          </m:sup>
                          <m:e>
                            <m:f>
                              <m:fPr>
                                <m:ctrlPr>
                                  <a:rPr lang="es-ES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s-E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ES" sz="28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s-ES" sz="2800" i="1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ES" sz="2800" b="0" i="1" smtClean="0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/>
                                              </a:rPr>
                                              <m:t>𝑓</m:t>
                                            </m:r>
                                            <m:r>
                                              <a:rPr lang="es-ES" sz="2800" b="0" i="1" baseline="30000" smtClean="0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/>
                                              </a:rPr>
                                              <m:t>𝑜</m:t>
                                            </m:r>
                                          </m:e>
                                          <m:sub>
                                            <m:r>
                                              <a:rPr lang="es-ES" sz="2800" i="1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/>
                                              </a:rPr>
                                              <m:t>𝑖𝑗</m:t>
                                            </m:r>
                                          </m:sub>
                                        </m:sSub>
                                        <m:r>
                                          <a:rPr lang="es-ES" sz="2800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s-ES" sz="2800" i="1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ES" sz="2800" b="0" i="1" smtClean="0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/>
                                              </a:rPr>
                                              <m:t>𝑓</m:t>
                                            </m:r>
                                            <m:r>
                                              <a:rPr lang="es-ES" sz="2800" b="0" i="1" baseline="30000" smtClean="0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/>
                                              </a:rPr>
                                              <m:t>𝑒</m:t>
                                            </m:r>
                                          </m:e>
                                          <m:sub>
                                            <m:r>
                                              <a:rPr lang="es-ES" sz="2800" i="1">
                                                <a:solidFill>
                                                  <a:prstClr val="black"/>
                                                </a:solidFill>
                                                <a:latin typeface="Cambria Math"/>
                                              </a:rPr>
                                              <m:t>𝑖𝑗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s-ES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b>
                                  <m:sSubPr>
                                    <m:ctrlPr>
                                      <a:rPr lang="es-E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sz="2800" b="0" i="1" smtClean="0">
                                        <a:latin typeface="Cambria Math"/>
                                      </a:rPr>
                                      <m:t>𝑓</m:t>
                                    </m:r>
                                    <m:r>
                                      <a:rPr lang="es-ES" sz="2800" b="0" i="1" baseline="30000" smtClean="0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s-ES" sz="2800" b="0" i="1" smtClean="0">
                                        <a:latin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den>
                            </m:f>
                          </m:e>
                        </m:nary>
                      </m:e>
                    </m:nary>
                  </m:oMath>
                </a14:m>
                <a:endParaRPr lang="es-ES" sz="2800" dirty="0"/>
              </a:p>
            </p:txBody>
          </p:sp>
        </mc:Choice>
        <mc:Fallback xmlns=""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56031"/>
                <a:ext cx="4248472" cy="97122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CuadroTexto"/>
          <p:cNvSpPr txBox="1"/>
          <p:nvPr/>
        </p:nvSpPr>
        <p:spPr>
          <a:xfrm>
            <a:off x="4572000" y="6357958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Coeficiente </a:t>
            </a:r>
            <a:r>
              <a:rPr lang="es-ES" sz="2400" b="1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ymbol" panose="05050102010706020507" pitchFamily="18" charset="2"/>
              </a:rPr>
              <a:t>c</a:t>
            </a:r>
            <a:r>
              <a:rPr lang="es-ES" sz="2400" b="1" baseline="30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r>
              <a:rPr lang="es-ES" sz="22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 de Pearson</a:t>
            </a:r>
          </a:p>
        </p:txBody>
      </p:sp>
    </p:spTree>
    <p:extLst>
      <p:ext uri="{BB962C8B-B14F-4D97-AF65-F5344CB8AC3E}">
        <p14:creationId xmlns:p14="http://schemas.microsoft.com/office/powerpoint/2010/main" val="243346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 animBg="1"/>
      <p:bldP spid="11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620689"/>
            <a:ext cx="803240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algn="just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s-ES" sz="2000" dirty="0" smtClean="0"/>
              <a:t>El puntaje </a:t>
            </a:r>
            <a:r>
              <a:rPr lang="es-ES" sz="2200" b="1" i="1" dirty="0" smtClean="0">
                <a:latin typeface="Symbol" panose="05050102010706020507" pitchFamily="18" charset="2"/>
              </a:rPr>
              <a:t>c</a:t>
            </a:r>
            <a:r>
              <a:rPr lang="es-ES" sz="2200" b="1" i="1" baseline="30000" dirty="0" smtClean="0">
                <a:latin typeface="Symbol" panose="05050102010706020507" pitchFamily="18" charset="2"/>
              </a:rPr>
              <a:t>2</a:t>
            </a:r>
            <a:r>
              <a:rPr lang="es-ES" sz="2000" baseline="30000" dirty="0" smtClean="0"/>
              <a:t> </a:t>
            </a:r>
            <a:r>
              <a:rPr lang="es-ES" sz="2000" dirty="0" smtClean="0"/>
              <a:t>depende del número de casos y de la dimensión de la tabla de contingencia. Por ello sólo se puede comparar la intensidad de la asociación entre variables si las tablas tienen la misma dimensión y el mismo número de casos.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76145" y="5500702"/>
            <a:ext cx="8712968" cy="86406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r">
              <a:buFont typeface="Georgia" pitchFamily="18" charset="0"/>
              <a:buNone/>
            </a:pPr>
            <a:r>
              <a:rPr lang="es-ES" dirty="0" smtClean="0"/>
              <a:t>Coeficiente V de Cramer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14348" y="2143116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/>
              <a:t>El coeficiente </a:t>
            </a:r>
            <a:r>
              <a:rPr lang="es-ES" sz="2000" b="1" dirty="0" smtClean="0"/>
              <a:t>V de Cramer </a:t>
            </a:r>
            <a:r>
              <a:rPr lang="es-ES" sz="2000" dirty="0" smtClean="0"/>
              <a:t>posibilita eliminar este problema. </a:t>
            </a:r>
          </a:p>
          <a:p>
            <a:pPr algn="just"/>
            <a:r>
              <a:rPr lang="es-ES" sz="2000" dirty="0" smtClean="0"/>
              <a:t>Este coeficiente de asociación al tener un valor máximo, igual a 1, permite que sea juzgado como elevado o bajo.</a:t>
            </a:r>
          </a:p>
        </p:txBody>
      </p:sp>
      <p:graphicFrame>
        <p:nvGraphicFramePr>
          <p:cNvPr id="39938" name="Object 2"/>
          <p:cNvGraphicFramePr>
            <a:graphicFrameLocks noGrp="1" noChangeAspect="1"/>
          </p:cNvGraphicFramePr>
          <p:nvPr/>
        </p:nvGraphicFramePr>
        <p:xfrm>
          <a:off x="571472" y="3643314"/>
          <a:ext cx="4116388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8" name="Ecuación" r:id="rId3" imgW="1612800" imgH="558720" progId="Equation.3">
                  <p:embed/>
                </p:oleObj>
              </mc:Choice>
              <mc:Fallback>
                <p:oleObj name="Ecuación" r:id="rId3" imgW="1612800" imgH="55872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3643314"/>
                        <a:ext cx="4116388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DDDD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4929190" y="3571876"/>
            <a:ext cx="4000528" cy="1678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182880" algn="ct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endParaRPr lang="es-ES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3175" algn="ct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es-ES" sz="2200" dirty="0" smtClean="0"/>
              <a:t>0 ≤ V ≤ 1</a:t>
            </a:r>
          </a:p>
          <a:p>
            <a:pPr marL="180975" lvl="0" indent="-3175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endParaRPr lang="es-E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lvl="0" indent="-3175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 (f-1;c-1)= elegir el menor del resultado de fila-1 y columna-1</a:t>
            </a:r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59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0" y="71414"/>
          <a:ext cx="7500990" cy="613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01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0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Ritmo </a:t>
                      </a:r>
                      <a:r>
                        <a:rPr lang="es-AR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 marcha, en </a:t>
                      </a:r>
                      <a:r>
                        <a:rPr lang="es-AR" sz="14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seg.</a:t>
                      </a:r>
                      <a:endParaRPr lang="es-A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Ritmo </a:t>
                      </a:r>
                      <a:r>
                        <a:rPr lang="es-AR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 </a:t>
                      </a:r>
                      <a:r>
                        <a:rPr lang="es-AR" sz="14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ingesta, </a:t>
                      </a:r>
                      <a:r>
                        <a:rPr lang="es-AR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 min</a:t>
                      </a:r>
                      <a:endParaRPr lang="es-A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Minutos </a:t>
                      </a:r>
                      <a:r>
                        <a:rPr lang="es-A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 sobremesa</a:t>
                      </a:r>
                      <a:endParaRPr lang="es-A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3A3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Horas de </a:t>
                      </a:r>
                      <a:r>
                        <a:rPr lang="es-A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sueño nocturno </a:t>
                      </a:r>
                      <a:r>
                        <a:rPr lang="es-AR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 día</a:t>
                      </a:r>
                      <a:endParaRPr lang="es-A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93A3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Horas trabajadas por</a:t>
                      </a:r>
                      <a:r>
                        <a:rPr lang="es-AR" sz="14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día</a:t>
                      </a:r>
                      <a:endParaRPr lang="es-A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93A3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Horas </a:t>
                      </a:r>
                      <a:r>
                        <a:rPr lang="es-A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 siesta </a:t>
                      </a:r>
                      <a:r>
                        <a:rPr lang="es-AR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 semana</a:t>
                      </a:r>
                      <a:endParaRPr lang="es-A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93A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62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54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63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0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s-A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7215206" y="6286520"/>
            <a:ext cx="1778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Situación 2</a:t>
            </a:r>
            <a:endParaRPr lang="es-E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2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title"/>
          </p:nvPr>
        </p:nvSpPr>
        <p:spPr>
          <a:xfrm>
            <a:off x="1845703" y="5429272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Diagrama de dispersión</a:t>
            </a:r>
            <a:br>
              <a:rPr lang="es-ES" dirty="0" smtClean="0"/>
            </a:br>
            <a:r>
              <a:rPr lang="es-ES" sz="2400" dirty="0" smtClean="0"/>
              <a:t>Situación 2</a:t>
            </a:r>
            <a:endParaRPr lang="es-ES" sz="2400" dirty="0"/>
          </a:p>
        </p:txBody>
      </p:sp>
      <p:pic>
        <p:nvPicPr>
          <p:cNvPr id="5" name="4 Marcador de contenido" descr="Ritmo de vida actual.pn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143000" y="842866"/>
            <a:ext cx="6400800" cy="3252981"/>
          </a:xfrm>
        </p:spPr>
      </p:pic>
      <p:sp>
        <p:nvSpPr>
          <p:cNvPr id="6" name="5 CuadroTexto"/>
          <p:cNvSpPr txBox="1"/>
          <p:nvPr/>
        </p:nvSpPr>
        <p:spPr>
          <a:xfrm>
            <a:off x="928662" y="1714488"/>
            <a:ext cx="369332" cy="2401318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es-ES" sz="1100" b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Ritmo de ingesta en min</a:t>
            </a:r>
            <a:r>
              <a:rPr lang="es-ES" sz="12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57224" y="4929198"/>
            <a:ext cx="4286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prstClr val="black"/>
                </a:solidFill>
              </a:rPr>
              <a:t>Ejemplo de relación directa entre variables</a:t>
            </a:r>
          </a:p>
          <a:p>
            <a:pPr algn="r"/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2910" y="285728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prstClr val="black"/>
                </a:solidFill>
              </a:rPr>
              <a:t>Presentación del comportamiento conjunto de dos variables mediante un gráfico (gráfico 1)</a:t>
            </a:r>
          </a:p>
        </p:txBody>
      </p:sp>
    </p:spTree>
    <p:extLst>
      <p:ext uri="{BB962C8B-B14F-4D97-AF65-F5344CB8AC3E}">
        <p14:creationId xmlns:p14="http://schemas.microsoft.com/office/powerpoint/2010/main" val="152992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1"/>
          <p:cNvSpPr>
            <a:spLocks noChangeArrowheads="1"/>
          </p:cNvSpPr>
          <p:nvPr/>
        </p:nvSpPr>
        <p:spPr bwMode="auto">
          <a:xfrm>
            <a:off x="0" y="428604"/>
            <a:ext cx="91440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8195" name="Picture 6" descr="A:_HAB.W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50826" y="476251"/>
            <a:ext cx="3968506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7" descr="A:_ESTR.W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5072066" y="476250"/>
            <a:ext cx="3786214" cy="304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8" descr="A:_REN.WPG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466726" y="3644900"/>
            <a:ext cx="4248150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9" descr="A:_EST.WPG"/>
          <p:cNvPicPr>
            <a:picLocks noChangeAspect="1" noChangeArrowheads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4786314" y="3644900"/>
            <a:ext cx="3960812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250825" y="404813"/>
            <a:ext cx="1038225" cy="27463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altLang="es-ES" sz="1200" b="1" dirty="0">
                <a:solidFill>
                  <a:srgbClr val="0000CC"/>
                </a:solidFill>
              </a:rPr>
              <a:t>Figura 1</a:t>
            </a:r>
          </a:p>
        </p:txBody>
      </p:sp>
      <p:sp>
        <p:nvSpPr>
          <p:cNvPr id="8200" name="Text Box 14"/>
          <p:cNvSpPr txBox="1">
            <a:spLocks noChangeArrowheads="1"/>
          </p:cNvSpPr>
          <p:nvPr/>
        </p:nvSpPr>
        <p:spPr bwMode="auto">
          <a:xfrm>
            <a:off x="4643438" y="404813"/>
            <a:ext cx="768159" cy="27699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altLang="es-ES" sz="1200" b="1" dirty="0">
                <a:solidFill>
                  <a:srgbClr val="0000CC"/>
                </a:solidFill>
              </a:rPr>
              <a:t>Figura 2</a:t>
            </a:r>
          </a:p>
        </p:txBody>
      </p:sp>
      <p:sp>
        <p:nvSpPr>
          <p:cNvPr id="8201" name="Text Box 15"/>
          <p:cNvSpPr txBox="1">
            <a:spLocks noChangeArrowheads="1"/>
          </p:cNvSpPr>
          <p:nvPr/>
        </p:nvSpPr>
        <p:spPr bwMode="auto">
          <a:xfrm>
            <a:off x="395288" y="3716338"/>
            <a:ext cx="768159" cy="27699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altLang="es-ES" sz="1200" b="1" dirty="0">
                <a:solidFill>
                  <a:srgbClr val="0000CC"/>
                </a:solidFill>
              </a:rPr>
              <a:t>Figura 3</a:t>
            </a:r>
          </a:p>
        </p:txBody>
      </p:sp>
      <p:sp>
        <p:nvSpPr>
          <p:cNvPr id="8202" name="Text Box 16"/>
          <p:cNvSpPr txBox="1">
            <a:spLocks noChangeArrowheads="1"/>
          </p:cNvSpPr>
          <p:nvPr/>
        </p:nvSpPr>
        <p:spPr bwMode="auto">
          <a:xfrm>
            <a:off x="4643438" y="3716338"/>
            <a:ext cx="768159" cy="27699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altLang="es-ES" sz="1200" b="1" dirty="0">
                <a:solidFill>
                  <a:srgbClr val="0000CC"/>
                </a:solidFill>
              </a:rPr>
              <a:t>Figura 4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1042988" y="0"/>
            <a:ext cx="66095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altLang="es-ES" sz="1600" b="1" dirty="0">
                <a:solidFill>
                  <a:prstClr val="black"/>
                </a:solidFill>
              </a:rPr>
              <a:t>Diagramas de Dispersión con diferentes configuraciones de puntos </a:t>
            </a:r>
          </a:p>
        </p:txBody>
      </p:sp>
      <p:sp>
        <p:nvSpPr>
          <p:cNvPr id="101393" name="Text Box 17"/>
          <p:cNvSpPr txBox="1">
            <a:spLocks noChangeArrowheads="1"/>
          </p:cNvSpPr>
          <p:nvPr/>
        </p:nvSpPr>
        <p:spPr bwMode="auto">
          <a:xfrm>
            <a:off x="1042988" y="612757"/>
            <a:ext cx="33131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altLang="es-ES" b="1" dirty="0">
                <a:solidFill>
                  <a:prstClr val="black"/>
                </a:solidFill>
              </a:rPr>
              <a:t>Relación lineal de sentido directo o positivo</a:t>
            </a:r>
          </a:p>
        </p:txBody>
      </p: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5508625" y="541319"/>
            <a:ext cx="3384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altLang="es-ES" b="1" dirty="0">
                <a:solidFill>
                  <a:prstClr val="black"/>
                </a:solidFill>
              </a:rPr>
              <a:t>Relación lineal de sentido inverso o negativo</a:t>
            </a:r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4000496" y="5357826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altLang="es-ES" b="1" dirty="0">
                <a:solidFill>
                  <a:prstClr val="black"/>
                </a:solidFill>
              </a:rPr>
              <a:t>Relación lineal nula</a:t>
            </a:r>
          </a:p>
        </p:txBody>
      </p:sp>
    </p:spTree>
    <p:extLst>
      <p:ext uri="{BB962C8B-B14F-4D97-AF65-F5344CB8AC3E}">
        <p14:creationId xmlns:p14="http://schemas.microsoft.com/office/powerpoint/2010/main" val="212072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93" grpId="0"/>
      <p:bldP spid="101394" grpId="0"/>
      <p:bldP spid="1013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863756" y="6021388"/>
            <a:ext cx="3744985" cy="114300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Covarianza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CuadroTexto"/>
              <p:cNvSpPr txBox="1"/>
              <p:nvPr/>
            </p:nvSpPr>
            <p:spPr>
              <a:xfrm>
                <a:off x="1199441" y="78481"/>
                <a:ext cx="4700710" cy="10936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ES" sz="2400" i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Cov</m:t>
                      </m:r>
                      <m:r>
                        <m:rPr>
                          <m:nor/>
                        </m:rPr>
                        <a:rPr lang="es-ES" sz="2400" i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s-ES" sz="2400" i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ES" sz="2400" i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s-ES" sz="2400" i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Y</m:t>
                      </m:r>
                      <m:r>
                        <m:rPr>
                          <m:nor/>
                        </m:rPr>
                        <a:rPr lang="es-ES" sz="2400" i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s-ES" sz="2400" b="0" i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ES" sz="24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s-ES" sz="24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s-ES" sz="240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)(</m:t>
                              </m:r>
                              <m:sSub>
                                <m:sSubPr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24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s-E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r>
                            <a:rPr lang="es-ES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s-ES" sz="2400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s-ES" sz="2400" dirty="0">
                  <a:solidFill>
                    <a:prstClr val="black"/>
                  </a:solidFill>
                </a:endParaRPr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41" y="78481"/>
                <a:ext cx="4700710" cy="10936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68313" y="836613"/>
            <a:ext cx="8424862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 altLang="es-ES" dirty="0">
              <a:solidFill>
                <a:prstClr val="black"/>
              </a:solidFill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827088" y="3429000"/>
            <a:ext cx="7777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643438" y="1068388"/>
            <a:ext cx="0" cy="47654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720013" y="1068388"/>
            <a:ext cx="248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altLang="es-ES" dirty="0">
                <a:solidFill>
                  <a:srgbClr val="0000CC"/>
                </a:solidFill>
              </a:rPr>
              <a:t>I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042988" y="1125538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altLang="es-ES" dirty="0">
                <a:solidFill>
                  <a:srgbClr val="0000CC"/>
                </a:solidFill>
              </a:rPr>
              <a:t>II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7956550" y="5147231"/>
            <a:ext cx="3850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altLang="es-ES" dirty="0">
                <a:solidFill>
                  <a:srgbClr val="0000CC"/>
                </a:solidFill>
              </a:rPr>
              <a:t>IV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978868" y="5147231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altLang="es-ES" dirty="0">
                <a:solidFill>
                  <a:srgbClr val="0000CC"/>
                </a:solidFill>
              </a:rPr>
              <a:t>III</a:t>
            </a:r>
          </a:p>
        </p:txBody>
      </p:sp>
      <p:graphicFrame>
        <p:nvGraphicFramePr>
          <p:cNvPr id="16" name="Object 1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893535165"/>
              </p:ext>
            </p:extLst>
          </p:nvPr>
        </p:nvGraphicFramePr>
        <p:xfrm>
          <a:off x="496888" y="3284538"/>
          <a:ext cx="40163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" name="Ecuación" r:id="rId4" imgW="152334" imgH="190417" progId="Equation.3">
                  <p:embed/>
                </p:oleObj>
              </mc:Choice>
              <mc:Fallback>
                <p:oleObj name="Ecuación" r:id="rId4" imgW="152334" imgH="190417" progId="Equation.3">
                  <p:embed/>
                  <p:pic>
                    <p:nvPicPr>
                      <p:cNvPr id="0" name="Picture 3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3284538"/>
                        <a:ext cx="401637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39800036"/>
              </p:ext>
            </p:extLst>
          </p:nvPr>
        </p:nvGraphicFramePr>
        <p:xfrm>
          <a:off x="4430713" y="5807745"/>
          <a:ext cx="425450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name="Ecuación" r:id="rId6" imgW="177646" imgH="190335" progId="Equation.3">
                  <p:embed/>
                </p:oleObj>
              </mc:Choice>
              <mc:Fallback>
                <p:oleObj name="Ecuación" r:id="rId6" imgW="177646" imgH="190335" progId="Equation.3">
                  <p:embed/>
                  <p:pic>
                    <p:nvPicPr>
                      <p:cNvPr id="0" name="Picture 4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0713" y="5807745"/>
                        <a:ext cx="425450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827088" y="5743020"/>
            <a:ext cx="7777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>
            <a:off x="827088" y="1068387"/>
            <a:ext cx="4128" cy="47393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21" name="Oval 26"/>
          <p:cNvSpPr>
            <a:spLocks noChangeArrowheads="1"/>
          </p:cNvSpPr>
          <p:nvPr/>
        </p:nvSpPr>
        <p:spPr bwMode="auto">
          <a:xfrm>
            <a:off x="6300788" y="78481"/>
            <a:ext cx="2592387" cy="81119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altLang="es-ES" sz="1400" b="1" dirty="0">
                <a:solidFill>
                  <a:prstClr val="white"/>
                </a:solidFill>
              </a:rPr>
              <a:t>Su signo</a:t>
            </a:r>
            <a:endParaRPr lang="es-ES" altLang="es-ES" sz="1600" b="1" baseline="-25000" dirty="0">
              <a:solidFill>
                <a:prstClr val="white"/>
              </a:solidFill>
            </a:endParaRPr>
          </a:p>
          <a:p>
            <a:pPr algn="ctr"/>
            <a:r>
              <a:rPr lang="es-ES" altLang="es-ES" sz="1200" b="1" dirty="0">
                <a:solidFill>
                  <a:prstClr val="white"/>
                </a:solidFill>
              </a:rPr>
              <a:t>indica el sentido de la relación</a:t>
            </a:r>
          </a:p>
          <a:p>
            <a:pPr algn="ctr"/>
            <a:r>
              <a:rPr lang="es-ES" altLang="es-ES" sz="1200" b="1" dirty="0">
                <a:solidFill>
                  <a:prstClr val="white"/>
                </a:solidFill>
              </a:rPr>
              <a:t>lineal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1569329" y="1322287"/>
            <a:ext cx="2739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prstClr val="black"/>
                </a:solidFill>
              </a:rPr>
              <a:t>En </a:t>
            </a:r>
            <a:r>
              <a:rPr lang="es-ES" dirty="0" smtClean="0">
                <a:solidFill>
                  <a:prstClr val="black"/>
                </a:solidFill>
              </a:rPr>
              <a:t>los cuadrantes </a:t>
            </a:r>
            <a:r>
              <a:rPr lang="es-ES" dirty="0">
                <a:solidFill>
                  <a:prstClr val="black"/>
                </a:solidFill>
              </a:rPr>
              <a:t>II y </a:t>
            </a:r>
            <a:r>
              <a:rPr lang="es-ES" dirty="0" smtClean="0">
                <a:solidFill>
                  <a:prstClr val="black"/>
                </a:solidFill>
              </a:rPr>
              <a:t>IV</a:t>
            </a:r>
          </a:p>
          <a:p>
            <a:r>
              <a:rPr lang="es-ES" dirty="0">
                <a:solidFill>
                  <a:prstClr val="black"/>
                </a:solidFill>
              </a:rPr>
              <a:t/>
            </a:r>
            <a:br>
              <a:rPr lang="es-ES" dirty="0">
                <a:solidFill>
                  <a:prstClr val="black"/>
                </a:solidFill>
              </a:rPr>
            </a:br>
            <a:r>
              <a:rPr lang="es-ES" dirty="0" smtClean="0">
                <a:solidFill>
                  <a:prstClr val="black"/>
                </a:solidFill>
              </a:rPr>
              <a:t>es </a:t>
            </a:r>
            <a:r>
              <a:rPr lang="es-ES" b="1" dirty="0" smtClean="0">
                <a:solidFill>
                  <a:srgbClr val="0000CC"/>
                </a:solidFill>
              </a:rPr>
              <a:t>negativa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932040" y="1253860"/>
            <a:ext cx="2909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prstClr val="black"/>
                </a:solidFill>
              </a:rPr>
              <a:t>En </a:t>
            </a:r>
            <a:r>
              <a:rPr lang="es-ES" dirty="0" smtClean="0">
                <a:solidFill>
                  <a:prstClr val="black"/>
                </a:solidFill>
              </a:rPr>
              <a:t>los cuadrantes </a:t>
            </a:r>
            <a:r>
              <a:rPr lang="es-ES" dirty="0">
                <a:solidFill>
                  <a:prstClr val="black"/>
                </a:solidFill>
              </a:rPr>
              <a:t>I y </a:t>
            </a:r>
            <a:r>
              <a:rPr lang="es-ES" dirty="0" smtClean="0">
                <a:solidFill>
                  <a:prstClr val="black"/>
                </a:solidFill>
              </a:rPr>
              <a:t>III</a:t>
            </a:r>
          </a:p>
          <a:p>
            <a:r>
              <a:rPr lang="es-ES" dirty="0">
                <a:solidFill>
                  <a:prstClr val="black"/>
                </a:solidFill>
              </a:rPr>
              <a:t/>
            </a:r>
            <a:br>
              <a:rPr lang="es-ES" dirty="0">
                <a:solidFill>
                  <a:prstClr val="black"/>
                </a:solidFill>
              </a:rPr>
            </a:br>
            <a:r>
              <a:rPr lang="es-ES" dirty="0" smtClean="0">
                <a:solidFill>
                  <a:prstClr val="black"/>
                </a:solidFill>
              </a:rPr>
              <a:t>es </a:t>
            </a:r>
            <a:r>
              <a:rPr lang="es-ES" b="1" dirty="0" smtClean="0">
                <a:solidFill>
                  <a:srgbClr val="0000CC"/>
                </a:solidFill>
              </a:rPr>
              <a:t>positiva</a:t>
            </a:r>
            <a:endParaRPr lang="es-ES" b="1" dirty="0">
              <a:solidFill>
                <a:srgbClr val="0000CC"/>
              </a:solidFill>
            </a:endParaRPr>
          </a:p>
        </p:txBody>
      </p:sp>
      <p:sp>
        <p:nvSpPr>
          <p:cNvPr id="24" name="23 Elipse"/>
          <p:cNvSpPr/>
          <p:nvPr/>
        </p:nvSpPr>
        <p:spPr>
          <a:xfrm>
            <a:off x="4236475" y="307289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5" name="24 Elipse"/>
          <p:cNvSpPr/>
          <p:nvPr/>
        </p:nvSpPr>
        <p:spPr>
          <a:xfrm>
            <a:off x="6012160" y="251475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6" name="25 Elipse"/>
          <p:cNvSpPr/>
          <p:nvPr/>
        </p:nvSpPr>
        <p:spPr>
          <a:xfrm>
            <a:off x="4860032" y="36885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7" name="26 Elipse"/>
          <p:cNvSpPr/>
          <p:nvPr/>
        </p:nvSpPr>
        <p:spPr>
          <a:xfrm>
            <a:off x="4148336" y="39330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Elipse"/>
          <p:cNvSpPr/>
          <p:nvPr/>
        </p:nvSpPr>
        <p:spPr>
          <a:xfrm>
            <a:off x="6622146" y="19363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28 Elipse"/>
          <p:cNvSpPr/>
          <p:nvPr/>
        </p:nvSpPr>
        <p:spPr>
          <a:xfrm>
            <a:off x="5195245" y="28529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Elipse"/>
          <p:cNvSpPr/>
          <p:nvPr/>
        </p:nvSpPr>
        <p:spPr>
          <a:xfrm>
            <a:off x="3312448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5267251" y="2996952"/>
            <a:ext cx="0" cy="274606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079289" y="5743020"/>
            <a:ext cx="51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s-ES" sz="2400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Line 5"/>
          <p:cNvSpPr>
            <a:spLocks noChangeShapeType="1"/>
          </p:cNvSpPr>
          <p:nvPr/>
        </p:nvSpPr>
        <p:spPr bwMode="auto">
          <a:xfrm flipV="1">
            <a:off x="831215" y="2924944"/>
            <a:ext cx="4364029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07144" y="2696288"/>
            <a:ext cx="51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s-ES" sz="2400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48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/>
    </p:bld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2292</Words>
  <Application>Microsoft Office PowerPoint</Application>
  <PresentationFormat>Presentación en pantalla (4:3)</PresentationFormat>
  <Paragraphs>388</Paragraphs>
  <Slides>22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4" baseType="lpstr">
      <vt:lpstr>Arial</vt:lpstr>
      <vt:lpstr>Calibri</vt:lpstr>
      <vt:lpstr>Cambria Math</vt:lpstr>
      <vt:lpstr>Courier New</vt:lpstr>
      <vt:lpstr>Georgia</vt:lpstr>
      <vt:lpstr>Symbol</vt:lpstr>
      <vt:lpstr>Times New Roman</vt:lpstr>
      <vt:lpstr>Trebuchet MS</vt:lpstr>
      <vt:lpstr>Verdana</vt:lpstr>
      <vt:lpstr>Wingdings</vt:lpstr>
      <vt:lpstr>Transmisión de listas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Diagrama de dispersión Situación 2</vt:lpstr>
      <vt:lpstr>Presentación de PowerPoint</vt:lpstr>
      <vt:lpstr>Covarianza</vt:lpstr>
      <vt:lpstr>Covarianza</vt:lpstr>
      <vt:lpstr>Covarianza y Correlación</vt:lpstr>
      <vt:lpstr>Presentación de PowerPoint</vt:lpstr>
      <vt:lpstr>Presentación de PowerPoint</vt:lpstr>
      <vt:lpstr>Casos particulares</vt:lpstr>
      <vt:lpstr>Presentación de PowerPoint</vt:lpstr>
      <vt:lpstr>Coeficiente de Determinación</vt:lpstr>
      <vt:lpstr>Recta de Regresión</vt:lpstr>
      <vt:lpstr>Presentación de PowerPoint</vt:lpstr>
      <vt:lpstr>Presentación de PowerPoint</vt:lpstr>
      <vt:lpstr>Análogamente para predecir o estimar un valor de X, tomando a Y como variable predictora, se calcula la recta de regresión de X sobre Y. </vt:lpstr>
      <vt:lpstr>Coeficientes de Asociación</vt:lpstr>
      <vt:lpstr>Datos curiosos…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Silvia</dc:creator>
  <cp:lastModifiedBy>Silvia</cp:lastModifiedBy>
  <cp:revision>61</cp:revision>
  <dcterms:created xsi:type="dcterms:W3CDTF">2020-04-20T18:47:29Z</dcterms:created>
  <dcterms:modified xsi:type="dcterms:W3CDTF">2020-09-15T20:28:47Z</dcterms:modified>
</cp:coreProperties>
</file>